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5"/>
  </p:notesMasterIdLst>
  <p:sldIdLst>
    <p:sldId id="257" r:id="rId4"/>
    <p:sldId id="294" r:id="rId6"/>
    <p:sldId id="267" r:id="rId7"/>
    <p:sldId id="304" r:id="rId8"/>
    <p:sldId id="322" r:id="rId9"/>
    <p:sldId id="274" r:id="rId10"/>
    <p:sldId id="276" r:id="rId11"/>
    <p:sldId id="302" r:id="rId12"/>
    <p:sldId id="330" r:id="rId13"/>
    <p:sldId id="306" r:id="rId14"/>
    <p:sldId id="307" r:id="rId15"/>
    <p:sldId id="326" r:id="rId16"/>
    <p:sldId id="324" r:id="rId17"/>
    <p:sldId id="323" r:id="rId18"/>
    <p:sldId id="281" r:id="rId19"/>
    <p:sldId id="308" r:id="rId20"/>
    <p:sldId id="315" r:id="rId21"/>
    <p:sldId id="328" r:id="rId22"/>
    <p:sldId id="303" r:id="rId23"/>
    <p:sldId id="329" r:id="rId24"/>
    <p:sldId id="331" r:id="rId25"/>
    <p:sldId id="316" r:id="rId26"/>
    <p:sldId id="309" r:id="rId27"/>
    <p:sldId id="327" r:id="rId28"/>
    <p:sldId id="321" r:id="rId29"/>
    <p:sldId id="295" r:id="rId30"/>
    <p:sldId id="325" r:id="rId31"/>
    <p:sldId id="264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862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A492"/>
    <a:srgbClr val="EE856C"/>
    <a:srgbClr val="EF8F79"/>
    <a:srgbClr val="F89297"/>
    <a:srgbClr val="F39A91"/>
    <a:srgbClr val="F7BDB7"/>
    <a:srgbClr val="FAD8D4"/>
    <a:srgbClr val="FBB8AB"/>
    <a:srgbClr val="F4565A"/>
    <a:srgbClr val="F6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3" autoAdjust="0"/>
    <p:restoredTop sz="96387" autoAdjust="0"/>
  </p:normalViewPr>
  <p:slideViewPr>
    <p:cSldViewPr snapToGrid="0">
      <p:cViewPr varScale="1">
        <p:scale>
          <a:sx n="87" d="100"/>
          <a:sy n="87" d="100"/>
        </p:scale>
        <p:origin x="2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gs" Target="tags/tag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D5B37-2324-4B85-A4B0-AEE1702C67A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53FC6-A270-4373-94FA-B548CA471F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C22405-BFCA-4A98-9A26-B34EC90EF3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22405-BFCA-4A98-9A26-B34EC90EF3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kumimoji="0" lang="zh-CN" altLang="en-US" sz="2400" b="0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3439886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9315" y="683399"/>
            <a:ext cx="11546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>
            <a:off x="5123543" y="333829"/>
            <a:ext cx="1683657" cy="3495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3436711" y="333194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6810829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498115" y="333829"/>
            <a:ext cx="1683657" cy="349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工作总结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F8080D-B5D0-4664-B938-5E7F93A5FFD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22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9.wmf"/><Relationship Id="rId11" Type="http://schemas.openxmlformats.org/officeDocument/2006/relationships/notesSlide" Target="../notesSlides/notesSlide10.xml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30.jpeg"/><Relationship Id="rId2" Type="http://schemas.openxmlformats.org/officeDocument/2006/relationships/hyperlink" Target="https://arxiv.org/pdf/1712.05474v1.pdf" TargetMode="External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4.xml"/><Relationship Id="rId2" Type="http://schemas.openxmlformats.org/officeDocument/2006/relationships/hyperlink" Target="https://arxiv.org/pdf/1609.05143.pdf" TargetMode="External"/><Relationship Id="rId1" Type="http://schemas.openxmlformats.org/officeDocument/2006/relationships/hyperlink" Target="http://proceedings.mlr.press/v48/mniha16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5.xml"/><Relationship Id="rId1" Type="http://schemas.openxmlformats.org/officeDocument/2006/relationships/hyperlink" Target="https://arxiv.org/abs/1405.0312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www.dx2025.com/wp-content/uploads/2021/11/development_report_of_chinas_robot_industry_in_2021.pdf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arxiv.org/pdf/1805.06066v3.pdf" TargetMode="External"/><Relationship Id="rId3" Type="http://schemas.openxmlformats.org/officeDocument/2006/relationships/hyperlink" Target="https://arxiv.org/pdf/1609.05143.pdf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hyperlink" Target="https://arxiv.org/pdf/1805.06066v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61470" y="0"/>
            <a:ext cx="2030530" cy="2090378"/>
          </a:xfrm>
          <a:prstGeom prst="rect">
            <a:avLst/>
          </a:prstGeom>
          <a:solidFill>
            <a:srgbClr val="92090E"/>
          </a:solidFill>
          <a:ln>
            <a:solidFill>
              <a:srgbClr val="920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6292" y="1335112"/>
            <a:ext cx="89994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4800" b="1" dirty="0">
              <a:solidFill>
                <a:prstClr val="black"/>
              </a:solidFill>
              <a:ea typeface="方正小标宋简体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小标宋简体"/>
              </a:rPr>
              <a:t>基于深度强化学习的目标导航方法研究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小标宋简体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19" y="50587"/>
            <a:ext cx="1958181" cy="195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455"/>
            <a:ext cx="2701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奖励函数设计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4853" y="1506723"/>
            <a:ext cx="1110894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奖励函数主要包含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目标检测奖励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碰撞惩罚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导航奖励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三部分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8200" y="2087780"/>
            <a:ext cx="17235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目标检测奖励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baseline="-25000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为第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个目标物体的检测框面积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1195" y="387590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碰撞惩罚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1195" y="5080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导航奖励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箭头: 右 34"/>
          <p:cNvSpPr/>
          <p:nvPr/>
        </p:nvSpPr>
        <p:spPr>
          <a:xfrm>
            <a:off x="6468570" y="38127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139435" y="618907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总奖励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6468570" y="25606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6468570" y="50679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670337" y="256060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引导模型关注更大的目标物体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70337" y="387590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引导模型避免发生碰撞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70337" y="5164779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引导模型更快地导航到目标点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62797" y="2287673"/>
          <a:ext cx="3769843" cy="1264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" imgW="49072800" imgH="16459200" progId="Equation.DSMT4">
                  <p:embed/>
                </p:oleObj>
              </mc:Choice>
              <mc:Fallback>
                <p:oleObj name="Equation" r:id="rId1" imgW="49072800" imgH="16459200" progId="Equation.DSMT4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2797" y="2287673"/>
                        <a:ext cx="3769843" cy="1264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61748" y="3681256"/>
          <a:ext cx="3529901" cy="914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3" imgW="42367200" imgH="10972800" progId="Equation.DSMT4">
                  <p:embed/>
                </p:oleObj>
              </mc:Choice>
              <mc:Fallback>
                <p:oleObj name="Equation" r:id="rId3" imgW="42367200" imgH="109728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1748" y="3681256"/>
                        <a:ext cx="3529901" cy="914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49059" y="4907724"/>
          <a:ext cx="3174372" cy="914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5" imgW="38100000" imgH="10972800" progId="Equation.DSMT4">
                  <p:embed/>
                </p:oleObj>
              </mc:Choice>
              <mc:Fallback>
                <p:oleObj name="Equation" r:id="rId5" imgW="38100000" imgH="10972800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9059" y="4907724"/>
                        <a:ext cx="3174372" cy="914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61748" y="6155121"/>
          <a:ext cx="3636594" cy="56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7" imgW="37185600" imgH="5791200" progId="Equation.DSMT4">
                  <p:embed/>
                </p:oleObj>
              </mc:Choice>
              <mc:Fallback>
                <p:oleObj name="Equation" r:id="rId7" imgW="37185600" imgH="57912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1748" y="6155121"/>
                        <a:ext cx="3636594" cy="56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455"/>
            <a:ext cx="2701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整体框架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7769" y="63937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5666471" y="751271"/>
            <a:ext cx="4880567" cy="12856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9116717" y="3466161"/>
            <a:ext cx="1284673" cy="788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目标检测器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7308326" y="4439169"/>
            <a:ext cx="1235272" cy="7885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奖励计算模块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5666472" y="3472648"/>
            <a:ext cx="876648" cy="2743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智能体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9116718" y="5412408"/>
            <a:ext cx="1284274" cy="7885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目标检测器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9490026" y="4542050"/>
            <a:ext cx="678429" cy="58303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452" y="5339200"/>
            <a:ext cx="876648" cy="876648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 flipV="1">
            <a:off x="9829239" y="4254726"/>
            <a:ext cx="0" cy="287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9829239" y="5136405"/>
            <a:ext cx="1" cy="287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8309975" y="3858872"/>
            <a:ext cx="7162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6104796" y="2185667"/>
            <a:ext cx="0" cy="1196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10474214" y="5821468"/>
            <a:ext cx="4787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7898223" y="2185667"/>
            <a:ext cx="0" cy="12447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 flipV="1">
            <a:off x="6629505" y="3884575"/>
            <a:ext cx="833252" cy="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108" y="2326224"/>
            <a:ext cx="876648" cy="87664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12" y="2316601"/>
            <a:ext cx="876648" cy="88772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751" y="2868116"/>
            <a:ext cx="876647" cy="872512"/>
          </a:xfrm>
          <a:prstGeom prst="rect">
            <a:avLst/>
          </a:prstGeom>
        </p:spPr>
      </p:pic>
      <p:sp>
        <p:nvSpPr>
          <p:cNvPr id="65" name="文本框 98"/>
          <p:cNvSpPr txBox="1"/>
          <p:nvPr/>
        </p:nvSpPr>
        <p:spPr>
          <a:xfrm>
            <a:off x="10863855" y="1869463"/>
            <a:ext cx="121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观测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100"/>
          <p:cNvSpPr txBox="1"/>
          <p:nvPr/>
        </p:nvSpPr>
        <p:spPr>
          <a:xfrm>
            <a:off x="10738655" y="494179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目标点图像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101"/>
          <p:cNvSpPr txBox="1"/>
          <p:nvPr/>
        </p:nvSpPr>
        <p:spPr>
          <a:xfrm>
            <a:off x="8961679" y="2362033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深度图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102"/>
          <p:cNvSpPr txBox="1"/>
          <p:nvPr/>
        </p:nvSpPr>
        <p:spPr>
          <a:xfrm>
            <a:off x="6465251" y="24272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状态表示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103"/>
          <p:cNvSpPr txBox="1"/>
          <p:nvPr/>
        </p:nvSpPr>
        <p:spPr>
          <a:xfrm>
            <a:off x="5558080" y="2519454"/>
            <a:ext cx="492443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104"/>
          <p:cNvSpPr txBox="1"/>
          <p:nvPr/>
        </p:nvSpPr>
        <p:spPr>
          <a:xfrm>
            <a:off x="6695691" y="4984242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即时奖励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44588" y="485523"/>
            <a:ext cx="1193165" cy="1795145"/>
          </a:xfrm>
          <a:prstGeom prst="rect">
            <a:avLst/>
          </a:prstGeom>
        </p:spPr>
      </p:pic>
      <p:sp>
        <p:nvSpPr>
          <p:cNvPr id="72" name="加号 71"/>
          <p:cNvSpPr/>
          <p:nvPr/>
        </p:nvSpPr>
        <p:spPr>
          <a:xfrm>
            <a:off x="7586547" y="3566439"/>
            <a:ext cx="623570" cy="584835"/>
          </a:xfrm>
          <a:prstGeom prst="mathPlu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73" name="直接箭头连接符 72"/>
          <p:cNvCxnSpPr/>
          <p:nvPr/>
        </p:nvCxnSpPr>
        <p:spPr>
          <a:xfrm flipH="1">
            <a:off x="6629505" y="4792913"/>
            <a:ext cx="5748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H="1">
            <a:off x="8619485" y="4254726"/>
            <a:ext cx="452226" cy="287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H="1" flipV="1">
            <a:off x="8613378" y="5125084"/>
            <a:ext cx="452226" cy="287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48" idx="3"/>
            <a:endCxn id="49" idx="3"/>
          </p:cNvCxnSpPr>
          <p:nvPr/>
        </p:nvCxnSpPr>
        <p:spPr>
          <a:xfrm flipH="1">
            <a:off x="10401390" y="1394080"/>
            <a:ext cx="145648" cy="2466364"/>
          </a:xfrm>
          <a:prstGeom prst="bentConnector3">
            <a:avLst>
              <a:gd name="adj1" fmla="val -1569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4853" y="1699473"/>
            <a:ext cx="482666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本工作整体框架主要由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目标检测器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奖励计算模块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智能体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三部分组成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1" name="直接连接符 130"/>
          <p:cNvCxnSpPr/>
          <p:nvPr/>
        </p:nvCxnSpPr>
        <p:spPr>
          <a:xfrm flipH="1" flipV="1">
            <a:off x="5349655" y="3223807"/>
            <a:ext cx="316816" cy="3426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>
            <a:off x="5362971" y="6200972"/>
            <a:ext cx="319047" cy="2730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4" y="3223807"/>
            <a:ext cx="5357411" cy="3265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7769" y="63937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15899" y="973455"/>
            <a:ext cx="513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</a:rPr>
              <a:t>AI2THOR</a:t>
            </a:r>
            <a:r>
              <a:rPr lang="zh-CN" altLang="en-US" sz="3200" b="1" dirty="0">
                <a:latin typeface="+mj-ea"/>
                <a:ea typeface="+mj-ea"/>
              </a:rPr>
              <a:t>仿真环境介绍</a:t>
            </a:r>
            <a:r>
              <a:rPr lang="en-US" altLang="zh-CN" sz="3200" b="1" baseline="30000" dirty="0">
                <a:latin typeface="+mj-ea"/>
                <a:ea typeface="+mj-ea"/>
              </a:rPr>
              <a:t>[1]</a:t>
            </a:r>
            <a:endParaRPr lang="zh-CN" altLang="en-US" sz="3200" b="1" baseline="300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1632" y="768291"/>
            <a:ext cx="5375632" cy="3070795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15900" y="1480288"/>
            <a:ext cx="6264031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仿真环境是一个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室内场景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仿真环境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包含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厨房、卧室、起居室、浴室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四种共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个仿真场景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35"/>
          <p:cNvSpPr txBox="1"/>
          <p:nvPr/>
        </p:nvSpPr>
        <p:spPr>
          <a:xfrm>
            <a:off x="0" y="6268915"/>
            <a:ext cx="10758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>
                <a:hlinkClick r:id="rId2"/>
              </a:rPr>
              <a:t>[1] Kolve E, Mottaghi R, Han W, et al. Ai2-thor: An interactive 3d environment for visual ai[J]. arXiv preprint arXiv:1712.05474, 2017:1-4.</a:t>
            </a:r>
            <a:endParaRPr lang="en-US" altLang="zh-CN" sz="1200" dirty="0"/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215898" y="3839086"/>
          <a:ext cx="6264032" cy="2448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7064"/>
                <a:gridCol w="3006968"/>
              </a:tblGrid>
              <a:tr h="6537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机器人每次运动的距离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0.5m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6733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机器人每次旋转的角度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90°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11215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动作空间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向前走、向后走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向左旋转、向右旋转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31" y="3839086"/>
            <a:ext cx="5022015" cy="2575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7769" y="63937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5899" y="973455"/>
            <a:ext cx="4672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离线</a:t>
            </a:r>
            <a:r>
              <a:rPr lang="en-US" altLang="zh-CN" sz="3200" b="1" dirty="0">
                <a:latin typeface="+mj-ea"/>
                <a:ea typeface="+mj-ea"/>
              </a:rPr>
              <a:t>AI2THOR</a:t>
            </a:r>
            <a:r>
              <a:rPr lang="zh-CN" altLang="en-US" sz="3200" b="1" dirty="0">
                <a:latin typeface="+mj-ea"/>
                <a:ea typeface="+mj-ea"/>
              </a:rPr>
              <a:t>数据集</a:t>
            </a:r>
            <a:endParaRPr lang="zh-CN" altLang="en-US" sz="3200" b="1" dirty="0">
              <a:latin typeface="+mj-ea"/>
              <a:ea typeface="+mj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987562" y="2214109"/>
            <a:ext cx="0" cy="4054806"/>
          </a:xfrm>
          <a:prstGeom prst="line">
            <a:avLst/>
          </a:prstGeom>
          <a:ln w="19050">
            <a:prstDash val="dash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777487" y="2196168"/>
            <a:ext cx="284382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直接渲染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01904" y="2194155"/>
            <a:ext cx="314764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离线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69077" y="4274469"/>
            <a:ext cx="1468315" cy="365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智能体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9276887" y="4746287"/>
            <a:ext cx="0" cy="694593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8775726" y="4746287"/>
            <a:ext cx="0" cy="72097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818351" y="5510640"/>
            <a:ext cx="2369765" cy="5652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离线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056811" y="48904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47561" y="479454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元数据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观测图像等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866586" y="4274469"/>
            <a:ext cx="2167567" cy="22664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931235" y="4665033"/>
            <a:ext cx="2062796" cy="39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ai2thor.server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13179" y="6048203"/>
            <a:ext cx="2080852" cy="39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ai2thor.controller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94599" y="4571725"/>
            <a:ext cx="94040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Unity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4119019" y="5111574"/>
            <a:ext cx="0" cy="90736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4129083" y="5119836"/>
            <a:ext cx="430887" cy="9667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队列请求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>
            <a:off x="3796169" y="5126289"/>
            <a:ext cx="0" cy="89264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3365282" y="5111542"/>
            <a:ext cx="430887" cy="9667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队列回复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1759708" y="4849372"/>
            <a:ext cx="11534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 flipH="1">
            <a:off x="1735000" y="4957685"/>
            <a:ext cx="11534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1753216" y="4544127"/>
            <a:ext cx="1117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759708" y="5000801"/>
            <a:ext cx="1117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回复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0" name="连接符: 曲线 89"/>
          <p:cNvCxnSpPr>
            <a:stCxn id="89" idx="2"/>
          </p:cNvCxnSpPr>
          <p:nvPr/>
        </p:nvCxnSpPr>
        <p:spPr>
          <a:xfrm rot="5400000">
            <a:off x="1768316" y="5330748"/>
            <a:ext cx="541305" cy="558519"/>
          </a:xfrm>
          <a:prstGeom prst="curvedConnector2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1265685" y="59389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动作请求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2" name="连接符: 曲线 91"/>
          <p:cNvCxnSpPr/>
          <p:nvPr/>
        </p:nvCxnSpPr>
        <p:spPr>
          <a:xfrm rot="5400000" flipH="1" flipV="1">
            <a:off x="2352028" y="3944570"/>
            <a:ext cx="541305" cy="558519"/>
          </a:xfrm>
          <a:prstGeom prst="curvedConnector2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869283" y="3797399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事件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元数据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图像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627184" y="2882571"/>
            <a:ext cx="3836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交互速度：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77.16h/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百万次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平台：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仅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056185" y="2882650"/>
            <a:ext cx="4004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交互速度：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4.39s/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百万次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平台：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72848" y="1432033"/>
            <a:ext cx="1063406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为加快交互速度，本工作将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仿真环境制作成了离线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AI2THOR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7769" y="639375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15899" y="973455"/>
            <a:ext cx="4672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模型训练方案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8194041" y="749232"/>
            <a:ext cx="2144238" cy="21419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0" name="矩形: 圆角 99"/>
          <p:cNvSpPr/>
          <p:nvPr/>
        </p:nvSpPr>
        <p:spPr>
          <a:xfrm>
            <a:off x="6584825" y="3767896"/>
            <a:ext cx="967798" cy="15172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1" name="矩形: 圆角 100"/>
          <p:cNvSpPr/>
          <p:nvPr/>
        </p:nvSpPr>
        <p:spPr>
          <a:xfrm>
            <a:off x="6589940" y="5884993"/>
            <a:ext cx="932265" cy="35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立方体 101"/>
          <p:cNvSpPr/>
          <p:nvPr/>
        </p:nvSpPr>
        <p:spPr>
          <a:xfrm>
            <a:off x="8736987" y="2024727"/>
            <a:ext cx="1207326" cy="394482"/>
          </a:xfrm>
          <a:prstGeom prst="cube">
            <a:avLst>
              <a:gd name="adj" fmla="val 32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(s)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立方体 102"/>
          <p:cNvSpPr/>
          <p:nvPr/>
        </p:nvSpPr>
        <p:spPr>
          <a:xfrm>
            <a:off x="8751224" y="1438203"/>
            <a:ext cx="1207325" cy="394481"/>
          </a:xfrm>
          <a:prstGeom prst="cube">
            <a:avLst>
              <a:gd name="adj" fmla="val 327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立方体 103"/>
          <p:cNvSpPr/>
          <p:nvPr/>
        </p:nvSpPr>
        <p:spPr>
          <a:xfrm>
            <a:off x="8342569" y="870435"/>
            <a:ext cx="1092516" cy="394482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策略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l-GR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π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(s) 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立方体 104"/>
          <p:cNvSpPr/>
          <p:nvPr/>
        </p:nvSpPr>
        <p:spPr>
          <a:xfrm>
            <a:off x="9534664" y="870435"/>
            <a:ext cx="634128" cy="394481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V(s)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立方体 105"/>
          <p:cNvSpPr/>
          <p:nvPr/>
        </p:nvSpPr>
        <p:spPr>
          <a:xfrm>
            <a:off x="6768726" y="4600847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7" name="立方体 106"/>
          <p:cNvSpPr/>
          <p:nvPr/>
        </p:nvSpPr>
        <p:spPr>
          <a:xfrm>
            <a:off x="6768726" y="4254986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8" name="立方体 107"/>
          <p:cNvSpPr/>
          <p:nvPr/>
        </p:nvSpPr>
        <p:spPr>
          <a:xfrm>
            <a:off x="6628209" y="3946715"/>
            <a:ext cx="459014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9" name="立方体 108"/>
          <p:cNvSpPr/>
          <p:nvPr/>
        </p:nvSpPr>
        <p:spPr>
          <a:xfrm>
            <a:off x="7261845" y="3946714"/>
            <a:ext cx="246612" cy="176916"/>
          </a:xfrm>
          <a:prstGeom prst="cube">
            <a:avLst>
              <a:gd name="adj" fmla="val 2377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0" name="文本框 41"/>
          <p:cNvSpPr txBox="1"/>
          <p:nvPr/>
        </p:nvSpPr>
        <p:spPr>
          <a:xfrm>
            <a:off x="6690650" y="4902200"/>
            <a:ext cx="79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1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1" name="文本框 46"/>
          <p:cNvSpPr txBox="1"/>
          <p:nvPr/>
        </p:nvSpPr>
        <p:spPr>
          <a:xfrm>
            <a:off x="6641064" y="5908052"/>
            <a:ext cx="83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1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2" name="文本框 54"/>
          <p:cNvSpPr txBox="1"/>
          <p:nvPr/>
        </p:nvSpPr>
        <p:spPr>
          <a:xfrm>
            <a:off x="10495897" y="4307988"/>
            <a:ext cx="37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6912907" y="5406345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/>
          <p:cNvSpPr/>
          <p:nvPr/>
        </p:nvSpPr>
        <p:spPr>
          <a:xfrm>
            <a:off x="7931482" y="3767896"/>
            <a:ext cx="967798" cy="15047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15" name="矩形: 圆角 114"/>
          <p:cNvSpPr/>
          <p:nvPr/>
        </p:nvSpPr>
        <p:spPr>
          <a:xfrm>
            <a:off x="7936597" y="5872496"/>
            <a:ext cx="932265" cy="35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6" name="立方体 115"/>
          <p:cNvSpPr/>
          <p:nvPr/>
        </p:nvSpPr>
        <p:spPr>
          <a:xfrm>
            <a:off x="8115383" y="4588350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7" name="立方体 116"/>
          <p:cNvSpPr/>
          <p:nvPr/>
        </p:nvSpPr>
        <p:spPr>
          <a:xfrm>
            <a:off x="8115383" y="4242489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8" name="立方体 117"/>
          <p:cNvSpPr/>
          <p:nvPr/>
        </p:nvSpPr>
        <p:spPr>
          <a:xfrm>
            <a:off x="7974866" y="3934218"/>
            <a:ext cx="459014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9" name="立方体 118"/>
          <p:cNvSpPr/>
          <p:nvPr/>
        </p:nvSpPr>
        <p:spPr>
          <a:xfrm>
            <a:off x="8608502" y="3934217"/>
            <a:ext cx="246612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0" name="文本框 41"/>
          <p:cNvSpPr txBox="1"/>
          <p:nvPr/>
        </p:nvSpPr>
        <p:spPr>
          <a:xfrm>
            <a:off x="8037307" y="4889703"/>
            <a:ext cx="79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2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1" name="文本框 46"/>
          <p:cNvSpPr txBox="1"/>
          <p:nvPr/>
        </p:nvSpPr>
        <p:spPr>
          <a:xfrm>
            <a:off x="7987721" y="5895555"/>
            <a:ext cx="83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2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" name="矩形: 圆角 121"/>
          <p:cNvSpPr/>
          <p:nvPr/>
        </p:nvSpPr>
        <p:spPr>
          <a:xfrm>
            <a:off x="9378846" y="3763788"/>
            <a:ext cx="967798" cy="15047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23" name="矩形: 圆角 122"/>
          <p:cNvSpPr/>
          <p:nvPr/>
        </p:nvSpPr>
        <p:spPr>
          <a:xfrm>
            <a:off x="9383961" y="5868388"/>
            <a:ext cx="932265" cy="35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4" name="立方体 123"/>
          <p:cNvSpPr/>
          <p:nvPr/>
        </p:nvSpPr>
        <p:spPr>
          <a:xfrm>
            <a:off x="9562747" y="4584242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5" name="立方体 124"/>
          <p:cNvSpPr/>
          <p:nvPr/>
        </p:nvSpPr>
        <p:spPr>
          <a:xfrm>
            <a:off x="9562747" y="4238381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6" name="立方体 125"/>
          <p:cNvSpPr/>
          <p:nvPr/>
        </p:nvSpPr>
        <p:spPr>
          <a:xfrm>
            <a:off x="9422230" y="3930110"/>
            <a:ext cx="459014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7" name="立方体 126"/>
          <p:cNvSpPr/>
          <p:nvPr/>
        </p:nvSpPr>
        <p:spPr>
          <a:xfrm>
            <a:off x="10055866" y="3930109"/>
            <a:ext cx="246612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8" name="文本框 41"/>
          <p:cNvSpPr txBox="1"/>
          <p:nvPr/>
        </p:nvSpPr>
        <p:spPr>
          <a:xfrm>
            <a:off x="9484671" y="4885595"/>
            <a:ext cx="79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3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46"/>
          <p:cNvSpPr txBox="1"/>
          <p:nvPr/>
        </p:nvSpPr>
        <p:spPr>
          <a:xfrm>
            <a:off x="9435085" y="5891447"/>
            <a:ext cx="83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3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0" name="矩形: 圆角 129"/>
          <p:cNvSpPr/>
          <p:nvPr/>
        </p:nvSpPr>
        <p:spPr>
          <a:xfrm>
            <a:off x="11105954" y="3763788"/>
            <a:ext cx="967798" cy="15242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32" name="矩形: 圆角 131"/>
          <p:cNvSpPr/>
          <p:nvPr/>
        </p:nvSpPr>
        <p:spPr>
          <a:xfrm>
            <a:off x="11149338" y="5869263"/>
            <a:ext cx="932265" cy="35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立方体 133"/>
          <p:cNvSpPr/>
          <p:nvPr/>
        </p:nvSpPr>
        <p:spPr>
          <a:xfrm>
            <a:off x="11289855" y="4603779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5" name="立方体 134"/>
          <p:cNvSpPr/>
          <p:nvPr/>
        </p:nvSpPr>
        <p:spPr>
          <a:xfrm>
            <a:off x="11289855" y="4257918"/>
            <a:ext cx="550224" cy="214503"/>
          </a:xfrm>
          <a:prstGeom prst="cube">
            <a:avLst>
              <a:gd name="adj" fmla="val 3275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6" name="立方体 135"/>
          <p:cNvSpPr/>
          <p:nvPr/>
        </p:nvSpPr>
        <p:spPr>
          <a:xfrm>
            <a:off x="11149338" y="3949647"/>
            <a:ext cx="459014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7" name="立方体 136"/>
          <p:cNvSpPr/>
          <p:nvPr/>
        </p:nvSpPr>
        <p:spPr>
          <a:xfrm>
            <a:off x="11782974" y="3949646"/>
            <a:ext cx="246612" cy="176916"/>
          </a:xfrm>
          <a:prstGeom prst="cube">
            <a:avLst>
              <a:gd name="adj" fmla="val 23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8" name="文本框 41"/>
          <p:cNvSpPr txBox="1"/>
          <p:nvPr/>
        </p:nvSpPr>
        <p:spPr>
          <a:xfrm>
            <a:off x="11211779" y="4905132"/>
            <a:ext cx="79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线程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n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文本框 46"/>
          <p:cNvSpPr txBox="1"/>
          <p:nvPr/>
        </p:nvSpPr>
        <p:spPr>
          <a:xfrm>
            <a:off x="11193343" y="5910038"/>
            <a:ext cx="83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n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0" name="文本框 41"/>
          <p:cNvSpPr txBox="1"/>
          <p:nvPr/>
        </p:nvSpPr>
        <p:spPr>
          <a:xfrm>
            <a:off x="6120477" y="5291804"/>
            <a:ext cx="59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采样交互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1" name="直接箭头连接符 140"/>
          <p:cNvCxnSpPr/>
          <p:nvPr/>
        </p:nvCxnSpPr>
        <p:spPr>
          <a:xfrm>
            <a:off x="7166107" y="5416783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/>
          <p:nvPr/>
        </p:nvCxnSpPr>
        <p:spPr>
          <a:xfrm flipV="1">
            <a:off x="8321704" y="5395907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/>
          <p:nvPr/>
        </p:nvCxnSpPr>
        <p:spPr>
          <a:xfrm>
            <a:off x="8574904" y="5406345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 flipV="1">
            <a:off x="9697404" y="5385469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>
            <a:off x="9950604" y="5395907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 flipV="1">
            <a:off x="11493264" y="5403171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11746464" y="5413609"/>
            <a:ext cx="0" cy="40970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41"/>
          <p:cNvSpPr txBox="1"/>
          <p:nvPr/>
        </p:nvSpPr>
        <p:spPr>
          <a:xfrm>
            <a:off x="8798745" y="2531101"/>
            <a:ext cx="101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全局网络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 flipV="1">
            <a:off x="6813079" y="2569996"/>
            <a:ext cx="1179591" cy="10341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/>
          <p:cNvCxnSpPr/>
          <p:nvPr/>
        </p:nvCxnSpPr>
        <p:spPr>
          <a:xfrm flipH="1">
            <a:off x="6986412" y="2726119"/>
            <a:ext cx="1102000" cy="9902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41"/>
          <p:cNvSpPr txBox="1"/>
          <p:nvPr/>
        </p:nvSpPr>
        <p:spPr>
          <a:xfrm>
            <a:off x="6752087" y="2601803"/>
            <a:ext cx="59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梯度传递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文本框 41"/>
          <p:cNvSpPr txBox="1"/>
          <p:nvPr/>
        </p:nvSpPr>
        <p:spPr>
          <a:xfrm>
            <a:off x="7451916" y="3176457"/>
            <a:ext cx="59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参数同步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3" name="直接箭头连接符 152"/>
          <p:cNvCxnSpPr/>
          <p:nvPr/>
        </p:nvCxnSpPr>
        <p:spPr>
          <a:xfrm flipV="1">
            <a:off x="8342569" y="2967627"/>
            <a:ext cx="0" cy="748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>
            <a:off x="8558053" y="2984025"/>
            <a:ext cx="0" cy="748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 flipV="1">
            <a:off x="9743065" y="2967627"/>
            <a:ext cx="0" cy="748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/>
          <p:nvPr/>
        </p:nvCxnSpPr>
        <p:spPr>
          <a:xfrm>
            <a:off x="9958549" y="2984025"/>
            <a:ext cx="0" cy="748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/>
        </p:nvCxnSpPr>
        <p:spPr>
          <a:xfrm flipH="1" flipV="1">
            <a:off x="10445875" y="2763624"/>
            <a:ext cx="801480" cy="9037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>
            <a:off x="10618929" y="2606001"/>
            <a:ext cx="839195" cy="973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 flipV="1">
            <a:off x="9714766" y="1300910"/>
            <a:ext cx="123093" cy="111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flipH="1" flipV="1">
            <a:off x="8925657" y="1292473"/>
            <a:ext cx="123093" cy="111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 flipV="1">
            <a:off x="9266160" y="2439347"/>
            <a:ext cx="0" cy="1306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 flipV="1">
            <a:off x="9266160" y="1875321"/>
            <a:ext cx="0" cy="1306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215900" y="1480288"/>
            <a:ext cx="636892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模型使用一种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A3C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r>
              <a:rPr lang="en-US" altLang="zh-CN" sz="2400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的框架进行训练</a:t>
            </a:r>
            <a:endParaRPr lang="en-US" altLang="zh-CN" sz="2400" baseline="30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各训练线程设定的训练场景或目标均不同</a:t>
            </a:r>
            <a:r>
              <a:rPr lang="en-US" altLang="zh-CN" sz="2400" baseline="30000" dirty="0">
                <a:latin typeface="微软雅黑" panose="020B0503020204020204" charset="-122"/>
                <a:ea typeface="微软雅黑" panose="020B0503020204020204" charset="-122"/>
              </a:rPr>
              <a:t>[2]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文本框 54"/>
          <p:cNvSpPr txBox="1"/>
          <p:nvPr/>
        </p:nvSpPr>
        <p:spPr>
          <a:xfrm>
            <a:off x="10530517" y="5782240"/>
            <a:ext cx="37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65" name="表格 157"/>
          <p:cNvGraphicFramePr>
            <a:graphicFrameLocks noGrp="1"/>
          </p:cNvGraphicFramePr>
          <p:nvPr/>
        </p:nvGraphicFramePr>
        <p:xfrm>
          <a:off x="580054" y="2714978"/>
          <a:ext cx="5393662" cy="319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831"/>
                <a:gridCol w="2696831"/>
              </a:tblGrid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参数名称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参数值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训练线程数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100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训练场景数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各场景训练目标数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总训练步数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2×10</a:t>
                      </a:r>
                      <a:r>
                        <a:rPr lang="en-US" altLang="zh-CN" sz="2000" baseline="3000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zh-CN" altLang="en-US" sz="2000" baseline="30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5321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初始学习率</a:t>
                      </a:r>
                      <a:endParaRPr lang="zh-CN" altLang="en-US" sz="2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4×10</a:t>
                      </a:r>
                      <a:r>
                        <a:rPr lang="en-US" altLang="zh-CN" sz="2000" baseline="300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-7</a:t>
                      </a:r>
                      <a:endParaRPr lang="zh-CN" altLang="en-US" sz="2000" baseline="300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6" name="文本框 35"/>
          <p:cNvSpPr txBox="1"/>
          <p:nvPr/>
        </p:nvSpPr>
        <p:spPr>
          <a:xfrm>
            <a:off x="-3632" y="5924311"/>
            <a:ext cx="10910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>
                <a:hlinkClick r:id="rId1"/>
              </a:rPr>
              <a:t>[1] Mnih V, Badia A P et al. Asynchronous methods for deep reinforcement learning[C]//International conference on machine learning. PMLR, 2016: 1928-1937.</a:t>
            </a:r>
            <a:endParaRPr lang="en-US" altLang="zh-CN" sz="1200" dirty="0">
              <a:hlinkClick r:id="rId2"/>
            </a:endParaRPr>
          </a:p>
          <a:p>
            <a:r>
              <a:rPr lang="en-US" altLang="zh-CN" sz="1200" dirty="0">
                <a:hlinkClick r:id="rId2"/>
              </a:rPr>
              <a:t>[2] Y. Zhu et al., "Target-driven visual navigation in indoor scenes using deep reinforcement learning," 2017 IEEE International Conference on Robotics and Automation (ICRA), 2017, pp. 3357-3364.</a:t>
            </a:r>
            <a:endParaRPr lang="en-US" altLang="zh-CN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197219" y="5145201"/>
            <a:ext cx="3504328" cy="12046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2288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91136" y="2332432"/>
            <a:ext cx="16589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+mj-ea"/>
                <a:ea typeface="+mj-ea"/>
              </a:rPr>
              <a:t>目录</a:t>
            </a:r>
            <a:endParaRPr lang="en-US" altLang="zh-CN" sz="4800" b="1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74374" y="3771353"/>
            <a:ext cx="26979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01 </a:t>
            </a:r>
            <a:r>
              <a:rPr lang="zh-CN" altLang="en-US" sz="3200" dirty="0"/>
              <a:t>研究背景</a:t>
            </a:r>
            <a:endParaRPr lang="zh-CN" altLang="en-US" sz="32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3176109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552935" y="3777703"/>
            <a:ext cx="27992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02 </a:t>
            </a:r>
            <a:r>
              <a:rPr lang="zh-CN" altLang="en-US" sz="3200" dirty="0"/>
              <a:t>研究内容</a:t>
            </a:r>
            <a:endParaRPr lang="zh-CN" altLang="en-US" sz="3200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7460070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81994" y="5467033"/>
            <a:ext cx="269397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实验分析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3180094" y="5398778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552935" y="5466398"/>
            <a:ext cx="25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工作总结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7456085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6680993" y="372227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3" name="Group 12"/>
          <p:cNvGrpSpPr>
            <a:grpSpLocks noChangeAspect="1"/>
          </p:cNvGrpSpPr>
          <p:nvPr/>
        </p:nvGrpSpPr>
        <p:grpSpPr bwMode="auto">
          <a:xfrm>
            <a:off x="2362200" y="3860800"/>
            <a:ext cx="719138" cy="542925"/>
            <a:chOff x="1496" y="2432"/>
            <a:chExt cx="453" cy="342"/>
          </a:xfrm>
          <a:solidFill>
            <a:schemeClr val="accent1"/>
          </a:solidFill>
        </p:grpSpPr>
        <p:sp>
          <p:nvSpPr>
            <p:cNvPr id="75" name="Freeform 13"/>
            <p:cNvSpPr/>
            <p:nvPr/>
          </p:nvSpPr>
          <p:spPr bwMode="auto">
            <a:xfrm>
              <a:off x="1496" y="2432"/>
              <a:ext cx="453" cy="342"/>
            </a:xfrm>
            <a:custGeom>
              <a:avLst/>
              <a:gdLst>
                <a:gd name="T0" fmla="*/ 3051 w 3053"/>
                <a:gd name="T1" fmla="*/ 804 h 2295"/>
                <a:gd name="T2" fmla="*/ 2971 w 3053"/>
                <a:gd name="T3" fmla="*/ 724 h 2295"/>
                <a:gd name="T4" fmla="*/ 2256 w 3053"/>
                <a:gd name="T5" fmla="*/ 726 h 2295"/>
                <a:gd name="T6" fmla="*/ 2191 w 3053"/>
                <a:gd name="T7" fmla="*/ 661 h 2295"/>
                <a:gd name="T8" fmla="*/ 2256 w 3053"/>
                <a:gd name="T9" fmla="*/ 596 h 2295"/>
                <a:gd name="T10" fmla="*/ 2662 w 3053"/>
                <a:gd name="T11" fmla="*/ 596 h 2295"/>
                <a:gd name="T12" fmla="*/ 2742 w 3053"/>
                <a:gd name="T13" fmla="*/ 516 h 2295"/>
                <a:gd name="T14" fmla="*/ 2662 w 3053"/>
                <a:gd name="T15" fmla="*/ 436 h 2295"/>
                <a:gd name="T16" fmla="*/ 2378 w 3053"/>
                <a:gd name="T17" fmla="*/ 436 h 2295"/>
                <a:gd name="T18" fmla="*/ 1477 w 3053"/>
                <a:gd name="T19" fmla="*/ 0 h 2295"/>
                <a:gd name="T20" fmla="*/ 330 w 3053"/>
                <a:gd name="T21" fmla="*/ 1148 h 2295"/>
                <a:gd name="T22" fmla="*/ 368 w 3053"/>
                <a:gd name="T23" fmla="*/ 1442 h 2295"/>
                <a:gd name="T24" fmla="*/ 243 w 3053"/>
                <a:gd name="T25" fmla="*/ 1442 h 2295"/>
                <a:gd name="T26" fmla="*/ 163 w 3053"/>
                <a:gd name="T27" fmla="*/ 1522 h 2295"/>
                <a:gd name="T28" fmla="*/ 243 w 3053"/>
                <a:gd name="T29" fmla="*/ 1602 h 2295"/>
                <a:gd name="T30" fmla="*/ 423 w 3053"/>
                <a:gd name="T31" fmla="*/ 1602 h 2295"/>
                <a:gd name="T32" fmla="*/ 424 w 3053"/>
                <a:gd name="T33" fmla="*/ 1602 h 2295"/>
                <a:gd name="T34" fmla="*/ 536 w 3053"/>
                <a:gd name="T35" fmla="*/ 1602 h 2295"/>
                <a:gd name="T36" fmla="*/ 581 w 3053"/>
                <a:gd name="T37" fmla="*/ 1647 h 2295"/>
                <a:gd name="T38" fmla="*/ 536 w 3053"/>
                <a:gd name="T39" fmla="*/ 1692 h 2295"/>
                <a:gd name="T40" fmla="*/ 467 w 3053"/>
                <a:gd name="T41" fmla="*/ 1692 h 2295"/>
                <a:gd name="T42" fmla="*/ 467 w 3053"/>
                <a:gd name="T43" fmla="*/ 1692 h 2295"/>
                <a:gd name="T44" fmla="*/ 82 w 3053"/>
                <a:gd name="T45" fmla="*/ 1692 h 2295"/>
                <a:gd name="T46" fmla="*/ 2 w 3053"/>
                <a:gd name="T47" fmla="*/ 1772 h 2295"/>
                <a:gd name="T48" fmla="*/ 82 w 3053"/>
                <a:gd name="T49" fmla="*/ 1852 h 2295"/>
                <a:gd name="T50" fmla="*/ 572 w 3053"/>
                <a:gd name="T51" fmla="*/ 1852 h 2295"/>
                <a:gd name="T52" fmla="*/ 573 w 3053"/>
                <a:gd name="T53" fmla="*/ 1853 h 2295"/>
                <a:gd name="T54" fmla="*/ 702 w 3053"/>
                <a:gd name="T55" fmla="*/ 1853 h 2295"/>
                <a:gd name="T56" fmla="*/ 750 w 3053"/>
                <a:gd name="T57" fmla="*/ 1901 h 2295"/>
                <a:gd name="T58" fmla="*/ 702 w 3053"/>
                <a:gd name="T59" fmla="*/ 1948 h 2295"/>
                <a:gd name="T60" fmla="*/ 589 w 3053"/>
                <a:gd name="T61" fmla="*/ 1948 h 2295"/>
                <a:gd name="T62" fmla="*/ 523 w 3053"/>
                <a:gd name="T63" fmla="*/ 2027 h 2295"/>
                <a:gd name="T64" fmla="*/ 603 w 3053"/>
                <a:gd name="T65" fmla="*/ 2107 h 2295"/>
                <a:gd name="T66" fmla="*/ 848 w 3053"/>
                <a:gd name="T67" fmla="*/ 2107 h 2295"/>
                <a:gd name="T68" fmla="*/ 1478 w 3053"/>
                <a:gd name="T69" fmla="*/ 2295 h 2295"/>
                <a:gd name="T70" fmla="*/ 2625 w 3053"/>
                <a:gd name="T71" fmla="*/ 1164 h 2295"/>
                <a:gd name="T72" fmla="*/ 2733 w 3053"/>
                <a:gd name="T73" fmla="*/ 1164 h 2295"/>
                <a:gd name="T74" fmla="*/ 2813 w 3053"/>
                <a:gd name="T75" fmla="*/ 1084 h 2295"/>
                <a:gd name="T76" fmla="*/ 2733 w 3053"/>
                <a:gd name="T77" fmla="*/ 1004 h 2295"/>
                <a:gd name="T78" fmla="*/ 2404 w 3053"/>
                <a:gd name="T79" fmla="*/ 1003 h 2295"/>
                <a:gd name="T80" fmla="*/ 2346 w 3053"/>
                <a:gd name="T81" fmla="*/ 945 h 2295"/>
                <a:gd name="T82" fmla="*/ 2404 w 3053"/>
                <a:gd name="T83" fmla="*/ 886 h 2295"/>
                <a:gd name="T84" fmla="*/ 2971 w 3053"/>
                <a:gd name="T85" fmla="*/ 884 h 2295"/>
                <a:gd name="T86" fmla="*/ 3051 w 3053"/>
                <a:gd name="T87" fmla="*/ 80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3" h="2295">
                  <a:moveTo>
                    <a:pt x="3051" y="804"/>
                  </a:moveTo>
                  <a:cubicBezTo>
                    <a:pt x="3049" y="761"/>
                    <a:pt x="3016" y="724"/>
                    <a:pt x="2971" y="724"/>
                  </a:cubicBezTo>
                  <a:cubicBezTo>
                    <a:pt x="2256" y="726"/>
                    <a:pt x="2256" y="726"/>
                    <a:pt x="2256" y="726"/>
                  </a:cubicBezTo>
                  <a:cubicBezTo>
                    <a:pt x="2220" y="726"/>
                    <a:pt x="2193" y="697"/>
                    <a:pt x="2191" y="661"/>
                  </a:cubicBezTo>
                  <a:cubicBezTo>
                    <a:pt x="2190" y="626"/>
                    <a:pt x="2222" y="596"/>
                    <a:pt x="2256" y="596"/>
                  </a:cubicBezTo>
                  <a:cubicBezTo>
                    <a:pt x="2662" y="596"/>
                    <a:pt x="2662" y="596"/>
                    <a:pt x="2662" y="596"/>
                  </a:cubicBezTo>
                  <a:cubicBezTo>
                    <a:pt x="2704" y="596"/>
                    <a:pt x="2744" y="560"/>
                    <a:pt x="2742" y="516"/>
                  </a:cubicBezTo>
                  <a:cubicBezTo>
                    <a:pt x="2740" y="473"/>
                    <a:pt x="2706" y="436"/>
                    <a:pt x="2662" y="436"/>
                  </a:cubicBezTo>
                  <a:cubicBezTo>
                    <a:pt x="2378" y="436"/>
                    <a:pt x="2378" y="436"/>
                    <a:pt x="2378" y="436"/>
                  </a:cubicBezTo>
                  <a:cubicBezTo>
                    <a:pt x="2168" y="171"/>
                    <a:pt x="1842" y="0"/>
                    <a:pt x="1477" y="0"/>
                  </a:cubicBezTo>
                  <a:cubicBezTo>
                    <a:pt x="843" y="0"/>
                    <a:pt x="330" y="514"/>
                    <a:pt x="330" y="1148"/>
                  </a:cubicBezTo>
                  <a:cubicBezTo>
                    <a:pt x="330" y="1249"/>
                    <a:pt x="343" y="1348"/>
                    <a:pt x="368" y="1442"/>
                  </a:cubicBezTo>
                  <a:cubicBezTo>
                    <a:pt x="243" y="1442"/>
                    <a:pt x="243" y="1442"/>
                    <a:pt x="243" y="1442"/>
                  </a:cubicBezTo>
                  <a:cubicBezTo>
                    <a:pt x="201" y="1442"/>
                    <a:pt x="161" y="1479"/>
                    <a:pt x="163" y="1522"/>
                  </a:cubicBezTo>
                  <a:cubicBezTo>
                    <a:pt x="165" y="1565"/>
                    <a:pt x="199" y="1602"/>
                    <a:pt x="243" y="1602"/>
                  </a:cubicBezTo>
                  <a:cubicBezTo>
                    <a:pt x="423" y="1602"/>
                    <a:pt x="423" y="1602"/>
                    <a:pt x="423" y="1602"/>
                  </a:cubicBezTo>
                  <a:cubicBezTo>
                    <a:pt x="423" y="1602"/>
                    <a:pt x="423" y="1602"/>
                    <a:pt x="424" y="1602"/>
                  </a:cubicBezTo>
                  <a:cubicBezTo>
                    <a:pt x="536" y="1602"/>
                    <a:pt x="536" y="1602"/>
                    <a:pt x="536" y="1602"/>
                  </a:cubicBezTo>
                  <a:cubicBezTo>
                    <a:pt x="560" y="1602"/>
                    <a:pt x="581" y="1623"/>
                    <a:pt x="581" y="1647"/>
                  </a:cubicBezTo>
                  <a:cubicBezTo>
                    <a:pt x="581" y="1671"/>
                    <a:pt x="560" y="1692"/>
                    <a:pt x="536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82" y="1692"/>
                    <a:pt x="82" y="1692"/>
                    <a:pt x="82" y="1692"/>
                  </a:cubicBezTo>
                  <a:cubicBezTo>
                    <a:pt x="40" y="1692"/>
                    <a:pt x="0" y="1729"/>
                    <a:pt x="2" y="1772"/>
                  </a:cubicBezTo>
                  <a:cubicBezTo>
                    <a:pt x="4" y="1816"/>
                    <a:pt x="37" y="1852"/>
                    <a:pt x="82" y="1852"/>
                  </a:cubicBezTo>
                  <a:cubicBezTo>
                    <a:pt x="572" y="1852"/>
                    <a:pt x="572" y="1852"/>
                    <a:pt x="572" y="1852"/>
                  </a:cubicBezTo>
                  <a:cubicBezTo>
                    <a:pt x="572" y="1853"/>
                    <a:pt x="573" y="1853"/>
                    <a:pt x="573" y="1853"/>
                  </a:cubicBezTo>
                  <a:cubicBezTo>
                    <a:pt x="702" y="1853"/>
                    <a:pt x="702" y="1853"/>
                    <a:pt x="702" y="1853"/>
                  </a:cubicBezTo>
                  <a:cubicBezTo>
                    <a:pt x="728" y="1853"/>
                    <a:pt x="750" y="1875"/>
                    <a:pt x="750" y="1901"/>
                  </a:cubicBezTo>
                  <a:cubicBezTo>
                    <a:pt x="750" y="1927"/>
                    <a:pt x="728" y="1948"/>
                    <a:pt x="702" y="1948"/>
                  </a:cubicBezTo>
                  <a:cubicBezTo>
                    <a:pt x="589" y="1948"/>
                    <a:pt x="589" y="1948"/>
                    <a:pt x="589" y="1948"/>
                  </a:cubicBezTo>
                  <a:cubicBezTo>
                    <a:pt x="552" y="1956"/>
                    <a:pt x="521" y="1989"/>
                    <a:pt x="523" y="2027"/>
                  </a:cubicBezTo>
                  <a:cubicBezTo>
                    <a:pt x="525" y="2070"/>
                    <a:pt x="558" y="2107"/>
                    <a:pt x="603" y="2107"/>
                  </a:cubicBezTo>
                  <a:cubicBezTo>
                    <a:pt x="848" y="2107"/>
                    <a:pt x="848" y="2107"/>
                    <a:pt x="848" y="2107"/>
                  </a:cubicBezTo>
                  <a:cubicBezTo>
                    <a:pt x="1029" y="2226"/>
                    <a:pt x="1245" y="2295"/>
                    <a:pt x="1478" y="2295"/>
                  </a:cubicBezTo>
                  <a:cubicBezTo>
                    <a:pt x="2106" y="2295"/>
                    <a:pt x="2616" y="1790"/>
                    <a:pt x="2625" y="1164"/>
                  </a:cubicBezTo>
                  <a:cubicBezTo>
                    <a:pt x="2733" y="1164"/>
                    <a:pt x="2733" y="1164"/>
                    <a:pt x="2733" y="1164"/>
                  </a:cubicBezTo>
                  <a:cubicBezTo>
                    <a:pt x="2775" y="1164"/>
                    <a:pt x="2815" y="1128"/>
                    <a:pt x="2813" y="1084"/>
                  </a:cubicBezTo>
                  <a:cubicBezTo>
                    <a:pt x="2811" y="1041"/>
                    <a:pt x="2778" y="1004"/>
                    <a:pt x="2733" y="1004"/>
                  </a:cubicBezTo>
                  <a:cubicBezTo>
                    <a:pt x="2404" y="1003"/>
                    <a:pt x="2404" y="1003"/>
                    <a:pt x="2404" y="1003"/>
                  </a:cubicBezTo>
                  <a:cubicBezTo>
                    <a:pt x="2371" y="1003"/>
                    <a:pt x="2347" y="976"/>
                    <a:pt x="2346" y="945"/>
                  </a:cubicBezTo>
                  <a:cubicBezTo>
                    <a:pt x="2344" y="913"/>
                    <a:pt x="2374" y="886"/>
                    <a:pt x="2404" y="886"/>
                  </a:cubicBezTo>
                  <a:cubicBezTo>
                    <a:pt x="2971" y="884"/>
                    <a:pt x="2971" y="884"/>
                    <a:pt x="2971" y="884"/>
                  </a:cubicBezTo>
                  <a:cubicBezTo>
                    <a:pt x="3012" y="884"/>
                    <a:pt x="3053" y="847"/>
                    <a:pt x="3051" y="8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 noEditPoints="1"/>
            </p:cNvSpPr>
            <p:nvPr/>
          </p:nvSpPr>
          <p:spPr bwMode="auto">
            <a:xfrm>
              <a:off x="1513" y="2496"/>
              <a:ext cx="434" cy="251"/>
            </a:xfrm>
            <a:custGeom>
              <a:avLst/>
              <a:gdLst>
                <a:gd name="T0" fmla="*/ 2743 w 2921"/>
                <a:gd name="T1" fmla="*/ 160 h 1683"/>
                <a:gd name="T2" fmla="*/ 2839 w 2921"/>
                <a:gd name="T3" fmla="*/ 160 h 1683"/>
                <a:gd name="T4" fmla="*/ 2919 w 2921"/>
                <a:gd name="T5" fmla="*/ 80 h 1683"/>
                <a:gd name="T6" fmla="*/ 2839 w 2921"/>
                <a:gd name="T7" fmla="*/ 0 h 1683"/>
                <a:gd name="T8" fmla="*/ 2743 w 2921"/>
                <a:gd name="T9" fmla="*/ 0 h 1683"/>
                <a:gd name="T10" fmla="*/ 2663 w 2921"/>
                <a:gd name="T11" fmla="*/ 80 h 1683"/>
                <a:gd name="T12" fmla="*/ 2743 w 2921"/>
                <a:gd name="T13" fmla="*/ 160 h 1683"/>
                <a:gd name="T14" fmla="*/ 82 w 2921"/>
                <a:gd name="T15" fmla="*/ 1523 h 1683"/>
                <a:gd name="T16" fmla="*/ 2 w 2921"/>
                <a:gd name="T17" fmla="*/ 1603 h 1683"/>
                <a:gd name="T18" fmla="*/ 82 w 2921"/>
                <a:gd name="T19" fmla="*/ 1683 h 1683"/>
                <a:gd name="T20" fmla="*/ 162 w 2921"/>
                <a:gd name="T21" fmla="*/ 1603 h 1683"/>
                <a:gd name="T22" fmla="*/ 82 w 2921"/>
                <a:gd name="T23" fmla="*/ 152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21" h="1683">
                  <a:moveTo>
                    <a:pt x="2743" y="160"/>
                  </a:moveTo>
                  <a:cubicBezTo>
                    <a:pt x="2839" y="160"/>
                    <a:pt x="2839" y="160"/>
                    <a:pt x="2839" y="160"/>
                  </a:cubicBezTo>
                  <a:cubicBezTo>
                    <a:pt x="2881" y="160"/>
                    <a:pt x="2921" y="123"/>
                    <a:pt x="2919" y="80"/>
                  </a:cubicBezTo>
                  <a:cubicBezTo>
                    <a:pt x="2917" y="36"/>
                    <a:pt x="2884" y="0"/>
                    <a:pt x="2839" y="0"/>
                  </a:cubicBezTo>
                  <a:cubicBezTo>
                    <a:pt x="2743" y="0"/>
                    <a:pt x="2743" y="0"/>
                    <a:pt x="2743" y="0"/>
                  </a:cubicBezTo>
                  <a:cubicBezTo>
                    <a:pt x="2701" y="0"/>
                    <a:pt x="2661" y="36"/>
                    <a:pt x="2663" y="80"/>
                  </a:cubicBezTo>
                  <a:cubicBezTo>
                    <a:pt x="2665" y="123"/>
                    <a:pt x="2698" y="160"/>
                    <a:pt x="2743" y="160"/>
                  </a:cubicBezTo>
                  <a:close/>
                  <a:moveTo>
                    <a:pt x="82" y="1523"/>
                  </a:moveTo>
                  <a:cubicBezTo>
                    <a:pt x="40" y="1523"/>
                    <a:pt x="0" y="1560"/>
                    <a:pt x="2" y="1603"/>
                  </a:cubicBezTo>
                  <a:cubicBezTo>
                    <a:pt x="4" y="1646"/>
                    <a:pt x="37" y="1683"/>
                    <a:pt x="82" y="1683"/>
                  </a:cubicBezTo>
                  <a:cubicBezTo>
                    <a:pt x="124" y="1683"/>
                    <a:pt x="164" y="1646"/>
                    <a:pt x="162" y="1603"/>
                  </a:cubicBezTo>
                  <a:cubicBezTo>
                    <a:pt x="160" y="1560"/>
                    <a:pt x="126" y="1523"/>
                    <a:pt x="82" y="15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Freeform 18"/>
          <p:cNvSpPr>
            <a:spLocks noEditPoints="1"/>
          </p:cNvSpPr>
          <p:nvPr/>
        </p:nvSpPr>
        <p:spPr bwMode="auto">
          <a:xfrm>
            <a:off x="2357438" y="5443538"/>
            <a:ext cx="720725" cy="720725"/>
          </a:xfrm>
          <a:custGeom>
            <a:avLst/>
            <a:gdLst>
              <a:gd name="T0" fmla="*/ 1038 w 2852"/>
              <a:gd name="T1" fmla="*/ 1920 h 2857"/>
              <a:gd name="T2" fmla="*/ 2852 w 2852"/>
              <a:gd name="T3" fmla="*/ 1920 h 2857"/>
              <a:gd name="T4" fmla="*/ 1950 w 2852"/>
              <a:gd name="T5" fmla="*/ 1171 h 2857"/>
              <a:gd name="T6" fmla="*/ 1950 w 2852"/>
              <a:gd name="T7" fmla="*/ 2670 h 2857"/>
              <a:gd name="T8" fmla="*/ 1950 w 2852"/>
              <a:gd name="T9" fmla="*/ 1171 h 2857"/>
              <a:gd name="T10" fmla="*/ 1991 w 2852"/>
              <a:gd name="T11" fmla="*/ 2382 h 2857"/>
              <a:gd name="T12" fmla="*/ 1853 w 2852"/>
              <a:gd name="T13" fmla="*/ 2397 h 2857"/>
              <a:gd name="T14" fmla="*/ 1533 w 2852"/>
              <a:gd name="T15" fmla="*/ 1934 h 2857"/>
              <a:gd name="T16" fmla="*/ 1902 w 2852"/>
              <a:gd name="T17" fmla="*/ 2183 h 2857"/>
              <a:gd name="T18" fmla="*/ 2417 w 2852"/>
              <a:gd name="T19" fmla="*/ 1556 h 2857"/>
              <a:gd name="T20" fmla="*/ 1992 w 2852"/>
              <a:gd name="T21" fmla="*/ 2382 h 2857"/>
              <a:gd name="T22" fmla="*/ 2075 w 2852"/>
              <a:gd name="T23" fmla="*/ 275 h 2857"/>
              <a:gd name="T24" fmla="*/ 1995 w 2852"/>
              <a:gd name="T25" fmla="*/ 281 h 2857"/>
              <a:gd name="T26" fmla="*/ 1995 w 2852"/>
              <a:gd name="T27" fmla="*/ 94 h 2857"/>
              <a:gd name="T28" fmla="*/ 2120 w 2852"/>
              <a:gd name="T29" fmla="*/ 99 h 2857"/>
              <a:gd name="T30" fmla="*/ 2369 w 2852"/>
              <a:gd name="T31" fmla="*/ 883 h 2857"/>
              <a:gd name="T32" fmla="*/ 2199 w 2852"/>
              <a:gd name="T33" fmla="*/ 404 h 2857"/>
              <a:gd name="T34" fmla="*/ 1678 w 2852"/>
              <a:gd name="T35" fmla="*/ 375 h 2857"/>
              <a:gd name="T36" fmla="*/ 1587 w 2852"/>
              <a:gd name="T37" fmla="*/ 94 h 2857"/>
              <a:gd name="T38" fmla="*/ 1769 w 2852"/>
              <a:gd name="T39" fmla="*/ 94 h 2857"/>
              <a:gd name="T40" fmla="*/ 1678 w 2852"/>
              <a:gd name="T41" fmla="*/ 375 h 2857"/>
              <a:gd name="T42" fmla="*/ 1088 w 2852"/>
              <a:gd name="T43" fmla="*/ 281 h 2857"/>
              <a:gd name="T44" fmla="*/ 1179 w 2852"/>
              <a:gd name="T45" fmla="*/ 0 h 2857"/>
              <a:gd name="T46" fmla="*/ 1270 w 2852"/>
              <a:gd name="T47" fmla="*/ 281 h 2857"/>
              <a:gd name="T48" fmla="*/ 249 w 2852"/>
              <a:gd name="T49" fmla="*/ 2547 h 2857"/>
              <a:gd name="T50" fmla="*/ 0 w 2852"/>
              <a:gd name="T51" fmla="*/ 357 h 2857"/>
              <a:gd name="T52" fmla="*/ 332 w 2852"/>
              <a:gd name="T53" fmla="*/ 99 h 2857"/>
              <a:gd name="T54" fmla="*/ 453 w 2852"/>
              <a:gd name="T55" fmla="*/ 187 h 2857"/>
              <a:gd name="T56" fmla="*/ 332 w 2852"/>
              <a:gd name="T57" fmla="*/ 275 h 2857"/>
              <a:gd name="T58" fmla="*/ 170 w 2852"/>
              <a:gd name="T59" fmla="*/ 404 h 2857"/>
              <a:gd name="T60" fmla="*/ 295 w 2852"/>
              <a:gd name="T61" fmla="*/ 2371 h 2857"/>
              <a:gd name="T62" fmla="*/ 1046 w 2852"/>
              <a:gd name="T63" fmla="*/ 2547 h 2857"/>
              <a:gd name="T64" fmla="*/ 680 w 2852"/>
              <a:gd name="T65" fmla="*/ 375 h 2857"/>
              <a:gd name="T66" fmla="*/ 589 w 2852"/>
              <a:gd name="T67" fmla="*/ 94 h 2857"/>
              <a:gd name="T68" fmla="*/ 771 w 2852"/>
              <a:gd name="T69" fmla="*/ 94 h 2857"/>
              <a:gd name="T70" fmla="*/ 680 w 2852"/>
              <a:gd name="T71" fmla="*/ 375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52" h="2857">
                <a:moveTo>
                  <a:pt x="1945" y="2857"/>
                </a:moveTo>
                <a:cubicBezTo>
                  <a:pt x="1444" y="2857"/>
                  <a:pt x="1038" y="2438"/>
                  <a:pt x="1038" y="1920"/>
                </a:cubicBezTo>
                <a:cubicBezTo>
                  <a:pt x="1038" y="1403"/>
                  <a:pt x="1444" y="984"/>
                  <a:pt x="1945" y="984"/>
                </a:cubicBezTo>
                <a:cubicBezTo>
                  <a:pt x="2445" y="984"/>
                  <a:pt x="2852" y="1403"/>
                  <a:pt x="2852" y="1920"/>
                </a:cubicBezTo>
                <a:cubicBezTo>
                  <a:pt x="2852" y="2438"/>
                  <a:pt x="2445" y="2857"/>
                  <a:pt x="1945" y="2857"/>
                </a:cubicBezTo>
                <a:close/>
                <a:moveTo>
                  <a:pt x="1950" y="1171"/>
                </a:moveTo>
                <a:cubicBezTo>
                  <a:pt x="1549" y="1171"/>
                  <a:pt x="1224" y="1506"/>
                  <a:pt x="1224" y="1920"/>
                </a:cubicBezTo>
                <a:cubicBezTo>
                  <a:pt x="1224" y="2334"/>
                  <a:pt x="1549" y="2670"/>
                  <a:pt x="1950" y="2670"/>
                </a:cubicBezTo>
                <a:cubicBezTo>
                  <a:pt x="2351" y="2670"/>
                  <a:pt x="2676" y="2334"/>
                  <a:pt x="2676" y="1920"/>
                </a:cubicBezTo>
                <a:cubicBezTo>
                  <a:pt x="2676" y="1506"/>
                  <a:pt x="2351" y="1171"/>
                  <a:pt x="1950" y="1171"/>
                </a:cubicBezTo>
                <a:close/>
                <a:moveTo>
                  <a:pt x="1992" y="2382"/>
                </a:moveTo>
                <a:cubicBezTo>
                  <a:pt x="1992" y="2382"/>
                  <a:pt x="1991" y="2382"/>
                  <a:pt x="1991" y="2382"/>
                </a:cubicBezTo>
                <a:cubicBezTo>
                  <a:pt x="1988" y="2387"/>
                  <a:pt x="1986" y="2393"/>
                  <a:pt x="1982" y="2397"/>
                </a:cubicBezTo>
                <a:cubicBezTo>
                  <a:pt x="1946" y="2434"/>
                  <a:pt x="1889" y="2434"/>
                  <a:pt x="1853" y="2397"/>
                </a:cubicBezTo>
                <a:cubicBezTo>
                  <a:pt x="1533" y="2066"/>
                  <a:pt x="1533" y="2066"/>
                  <a:pt x="1533" y="2066"/>
                </a:cubicBezTo>
                <a:cubicBezTo>
                  <a:pt x="1497" y="2030"/>
                  <a:pt x="1497" y="1970"/>
                  <a:pt x="1533" y="1934"/>
                </a:cubicBezTo>
                <a:cubicBezTo>
                  <a:pt x="1568" y="1897"/>
                  <a:pt x="1625" y="1897"/>
                  <a:pt x="1661" y="1934"/>
                </a:cubicBezTo>
                <a:cubicBezTo>
                  <a:pt x="1902" y="2183"/>
                  <a:pt x="1902" y="2183"/>
                  <a:pt x="1902" y="2183"/>
                </a:cubicBezTo>
                <a:cubicBezTo>
                  <a:pt x="2290" y="1572"/>
                  <a:pt x="2290" y="1572"/>
                  <a:pt x="2290" y="1572"/>
                </a:cubicBezTo>
                <a:cubicBezTo>
                  <a:pt x="2321" y="1531"/>
                  <a:pt x="2378" y="1524"/>
                  <a:pt x="2417" y="1556"/>
                </a:cubicBezTo>
                <a:cubicBezTo>
                  <a:pt x="2457" y="1588"/>
                  <a:pt x="2464" y="1647"/>
                  <a:pt x="2433" y="1687"/>
                </a:cubicBezTo>
                <a:cubicBezTo>
                  <a:pt x="1992" y="2382"/>
                  <a:pt x="1992" y="2382"/>
                  <a:pt x="1992" y="2382"/>
                </a:cubicBezTo>
                <a:close/>
                <a:moveTo>
                  <a:pt x="2199" y="404"/>
                </a:moveTo>
                <a:cubicBezTo>
                  <a:pt x="2199" y="333"/>
                  <a:pt x="2144" y="275"/>
                  <a:pt x="2075" y="275"/>
                </a:cubicBezTo>
                <a:cubicBezTo>
                  <a:pt x="2026" y="275"/>
                  <a:pt x="2026" y="275"/>
                  <a:pt x="2026" y="275"/>
                </a:cubicBezTo>
                <a:cubicBezTo>
                  <a:pt x="2016" y="279"/>
                  <a:pt x="2006" y="281"/>
                  <a:pt x="1995" y="281"/>
                </a:cubicBezTo>
                <a:cubicBezTo>
                  <a:pt x="1945" y="281"/>
                  <a:pt x="1905" y="239"/>
                  <a:pt x="1905" y="187"/>
                </a:cubicBezTo>
                <a:cubicBezTo>
                  <a:pt x="1905" y="136"/>
                  <a:pt x="1945" y="94"/>
                  <a:pt x="1995" y="94"/>
                </a:cubicBezTo>
                <a:cubicBezTo>
                  <a:pt x="2006" y="94"/>
                  <a:pt x="2016" y="96"/>
                  <a:pt x="2026" y="99"/>
                </a:cubicBezTo>
                <a:cubicBezTo>
                  <a:pt x="2120" y="99"/>
                  <a:pt x="2120" y="99"/>
                  <a:pt x="2120" y="99"/>
                </a:cubicBezTo>
                <a:cubicBezTo>
                  <a:pt x="2258" y="99"/>
                  <a:pt x="2369" y="215"/>
                  <a:pt x="2369" y="357"/>
                </a:cubicBezTo>
                <a:cubicBezTo>
                  <a:pt x="2369" y="883"/>
                  <a:pt x="2369" y="883"/>
                  <a:pt x="2369" y="883"/>
                </a:cubicBezTo>
                <a:cubicBezTo>
                  <a:pt x="2315" y="859"/>
                  <a:pt x="2258" y="841"/>
                  <a:pt x="2199" y="827"/>
                </a:cubicBezTo>
                <a:cubicBezTo>
                  <a:pt x="2199" y="404"/>
                  <a:pt x="2199" y="404"/>
                  <a:pt x="2199" y="404"/>
                </a:cubicBezTo>
                <a:cubicBezTo>
                  <a:pt x="2199" y="404"/>
                  <a:pt x="2199" y="404"/>
                  <a:pt x="2199" y="404"/>
                </a:cubicBezTo>
                <a:close/>
                <a:moveTo>
                  <a:pt x="1678" y="375"/>
                </a:moveTo>
                <a:cubicBezTo>
                  <a:pt x="1628" y="375"/>
                  <a:pt x="1587" y="333"/>
                  <a:pt x="1587" y="281"/>
                </a:cubicBezTo>
                <a:cubicBezTo>
                  <a:pt x="1587" y="94"/>
                  <a:pt x="1587" y="94"/>
                  <a:pt x="1587" y="94"/>
                </a:cubicBezTo>
                <a:cubicBezTo>
                  <a:pt x="1587" y="42"/>
                  <a:pt x="1628" y="0"/>
                  <a:pt x="1678" y="0"/>
                </a:cubicBezTo>
                <a:cubicBezTo>
                  <a:pt x="1728" y="0"/>
                  <a:pt x="1769" y="42"/>
                  <a:pt x="1769" y="94"/>
                </a:cubicBezTo>
                <a:cubicBezTo>
                  <a:pt x="1769" y="281"/>
                  <a:pt x="1769" y="281"/>
                  <a:pt x="1769" y="281"/>
                </a:cubicBezTo>
                <a:cubicBezTo>
                  <a:pt x="1769" y="333"/>
                  <a:pt x="1728" y="375"/>
                  <a:pt x="1678" y="375"/>
                </a:cubicBezTo>
                <a:close/>
                <a:moveTo>
                  <a:pt x="1179" y="375"/>
                </a:moveTo>
                <a:cubicBezTo>
                  <a:pt x="1129" y="375"/>
                  <a:pt x="1088" y="333"/>
                  <a:pt x="1088" y="281"/>
                </a:cubicBezTo>
                <a:cubicBezTo>
                  <a:pt x="1088" y="94"/>
                  <a:pt x="1088" y="94"/>
                  <a:pt x="1088" y="94"/>
                </a:cubicBezTo>
                <a:cubicBezTo>
                  <a:pt x="1088" y="42"/>
                  <a:pt x="1129" y="0"/>
                  <a:pt x="1179" y="0"/>
                </a:cubicBezTo>
                <a:cubicBezTo>
                  <a:pt x="1229" y="0"/>
                  <a:pt x="1270" y="42"/>
                  <a:pt x="1270" y="94"/>
                </a:cubicBezTo>
                <a:cubicBezTo>
                  <a:pt x="1270" y="281"/>
                  <a:pt x="1270" y="281"/>
                  <a:pt x="1270" y="281"/>
                </a:cubicBezTo>
                <a:cubicBezTo>
                  <a:pt x="1270" y="333"/>
                  <a:pt x="1229" y="375"/>
                  <a:pt x="1179" y="375"/>
                </a:cubicBezTo>
                <a:close/>
                <a:moveTo>
                  <a:pt x="249" y="2547"/>
                </a:moveTo>
                <a:cubicBezTo>
                  <a:pt x="112" y="2547"/>
                  <a:pt x="0" y="2431"/>
                  <a:pt x="0" y="2289"/>
                </a:cubicBezTo>
                <a:cubicBezTo>
                  <a:pt x="0" y="357"/>
                  <a:pt x="0" y="357"/>
                  <a:pt x="0" y="357"/>
                </a:cubicBezTo>
                <a:cubicBezTo>
                  <a:pt x="0" y="215"/>
                  <a:pt x="112" y="99"/>
                  <a:pt x="249" y="99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42" y="96"/>
                  <a:pt x="352" y="94"/>
                  <a:pt x="363" y="94"/>
                </a:cubicBezTo>
                <a:cubicBezTo>
                  <a:pt x="413" y="94"/>
                  <a:pt x="453" y="136"/>
                  <a:pt x="453" y="187"/>
                </a:cubicBezTo>
                <a:cubicBezTo>
                  <a:pt x="453" y="239"/>
                  <a:pt x="413" y="281"/>
                  <a:pt x="363" y="281"/>
                </a:cubicBezTo>
                <a:cubicBezTo>
                  <a:pt x="352" y="281"/>
                  <a:pt x="342" y="279"/>
                  <a:pt x="332" y="275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26" y="275"/>
                  <a:pt x="170" y="333"/>
                  <a:pt x="170" y="404"/>
                </a:cubicBezTo>
                <a:cubicBezTo>
                  <a:pt x="170" y="2242"/>
                  <a:pt x="170" y="2242"/>
                  <a:pt x="170" y="2242"/>
                </a:cubicBezTo>
                <a:cubicBezTo>
                  <a:pt x="170" y="2313"/>
                  <a:pt x="226" y="2371"/>
                  <a:pt x="295" y="2371"/>
                </a:cubicBezTo>
                <a:cubicBezTo>
                  <a:pt x="953" y="2371"/>
                  <a:pt x="953" y="2371"/>
                  <a:pt x="953" y="2371"/>
                </a:cubicBezTo>
                <a:cubicBezTo>
                  <a:pt x="979" y="2433"/>
                  <a:pt x="1010" y="2492"/>
                  <a:pt x="1046" y="2547"/>
                </a:cubicBezTo>
                <a:cubicBezTo>
                  <a:pt x="249" y="2547"/>
                  <a:pt x="249" y="2547"/>
                  <a:pt x="249" y="2547"/>
                </a:cubicBezTo>
                <a:close/>
                <a:moveTo>
                  <a:pt x="680" y="375"/>
                </a:moveTo>
                <a:cubicBezTo>
                  <a:pt x="630" y="375"/>
                  <a:pt x="589" y="333"/>
                  <a:pt x="589" y="281"/>
                </a:cubicBezTo>
                <a:cubicBezTo>
                  <a:pt x="589" y="94"/>
                  <a:pt x="589" y="94"/>
                  <a:pt x="589" y="94"/>
                </a:cubicBezTo>
                <a:cubicBezTo>
                  <a:pt x="589" y="42"/>
                  <a:pt x="630" y="0"/>
                  <a:pt x="680" y="0"/>
                </a:cubicBezTo>
                <a:cubicBezTo>
                  <a:pt x="730" y="0"/>
                  <a:pt x="771" y="42"/>
                  <a:pt x="771" y="94"/>
                </a:cubicBezTo>
                <a:cubicBezTo>
                  <a:pt x="771" y="281"/>
                  <a:pt x="771" y="281"/>
                  <a:pt x="771" y="281"/>
                </a:cubicBezTo>
                <a:cubicBezTo>
                  <a:pt x="771" y="333"/>
                  <a:pt x="730" y="375"/>
                  <a:pt x="680" y="3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22"/>
          <p:cNvSpPr>
            <a:spLocks noEditPoints="1"/>
          </p:cNvSpPr>
          <p:nvPr/>
        </p:nvSpPr>
        <p:spPr bwMode="auto">
          <a:xfrm>
            <a:off x="6588126" y="5249863"/>
            <a:ext cx="723900" cy="868362"/>
          </a:xfrm>
          <a:custGeom>
            <a:avLst/>
            <a:gdLst>
              <a:gd name="T0" fmla="*/ 608 w 2388"/>
              <a:gd name="T1" fmla="*/ 348 h 2867"/>
              <a:gd name="T2" fmla="*/ 578 w 2388"/>
              <a:gd name="T3" fmla="*/ 200 h 2867"/>
              <a:gd name="T4" fmla="*/ 495 w 2388"/>
              <a:gd name="T5" fmla="*/ 248 h 2867"/>
              <a:gd name="T6" fmla="*/ 79 w 2388"/>
              <a:gd name="T7" fmla="*/ 664 h 2867"/>
              <a:gd name="T8" fmla="*/ 31 w 2388"/>
              <a:gd name="T9" fmla="*/ 747 h 2867"/>
              <a:gd name="T10" fmla="*/ 179 w 2388"/>
              <a:gd name="T11" fmla="*/ 777 h 2867"/>
              <a:gd name="T12" fmla="*/ 79 w 2388"/>
              <a:gd name="T13" fmla="*/ 664 h 2867"/>
              <a:gd name="T14" fmla="*/ 190 w 2388"/>
              <a:gd name="T15" fmla="*/ 1386 h 2867"/>
              <a:gd name="T16" fmla="*/ 668 w 2388"/>
              <a:gd name="T17" fmla="*/ 2342 h 2867"/>
              <a:gd name="T18" fmla="*/ 1528 w 2388"/>
              <a:gd name="T19" fmla="*/ 2533 h 2867"/>
              <a:gd name="T20" fmla="*/ 1719 w 2388"/>
              <a:gd name="T21" fmla="*/ 2237 h 2867"/>
              <a:gd name="T22" fmla="*/ 1194 w 2388"/>
              <a:gd name="T23" fmla="*/ 382 h 2867"/>
              <a:gd name="T24" fmla="*/ 1624 w 2388"/>
              <a:gd name="T25" fmla="*/ 2246 h 2867"/>
              <a:gd name="T26" fmla="*/ 955 w 2388"/>
              <a:gd name="T27" fmla="*/ 2437 h 2867"/>
              <a:gd name="T28" fmla="*/ 764 w 2388"/>
              <a:gd name="T29" fmla="*/ 2181 h 2867"/>
              <a:gd name="T30" fmla="*/ 1194 w 2388"/>
              <a:gd name="T31" fmla="*/ 478 h 2867"/>
              <a:gd name="T32" fmla="*/ 1624 w 2388"/>
              <a:gd name="T33" fmla="*/ 2181 h 2867"/>
              <a:gd name="T34" fmla="*/ 1242 w 2388"/>
              <a:gd name="T35" fmla="*/ 143 h 2867"/>
              <a:gd name="T36" fmla="*/ 1194 w 2388"/>
              <a:gd name="T37" fmla="*/ 0 h 2867"/>
              <a:gd name="T38" fmla="*/ 1146 w 2388"/>
              <a:gd name="T39" fmla="*/ 143 h 2867"/>
              <a:gd name="T40" fmla="*/ 1911 w 2388"/>
              <a:gd name="T41" fmla="*/ 1290 h 2867"/>
              <a:gd name="T42" fmla="*/ 1911 w 2388"/>
              <a:gd name="T43" fmla="*/ 1386 h 2867"/>
              <a:gd name="T44" fmla="*/ 1911 w 2388"/>
              <a:gd name="T45" fmla="*/ 1290 h 2867"/>
              <a:gd name="T46" fmla="*/ 1146 w 2388"/>
              <a:gd name="T47" fmla="*/ 669 h 2867"/>
              <a:gd name="T48" fmla="*/ 1195 w 2388"/>
              <a:gd name="T49" fmla="*/ 717 h 2867"/>
              <a:gd name="T50" fmla="*/ 1945 w 2388"/>
              <a:gd name="T51" fmla="*/ 1243 h 2867"/>
              <a:gd name="T52" fmla="*/ 1481 w 2388"/>
              <a:gd name="T53" fmla="*/ 2628 h 2867"/>
              <a:gd name="T54" fmla="*/ 859 w 2388"/>
              <a:gd name="T55" fmla="*/ 2676 h 2867"/>
              <a:gd name="T56" fmla="*/ 1481 w 2388"/>
              <a:gd name="T57" fmla="*/ 2724 h 2867"/>
              <a:gd name="T58" fmla="*/ 1481 w 2388"/>
              <a:gd name="T59" fmla="*/ 2628 h 2867"/>
              <a:gd name="T60" fmla="*/ 2309 w 2388"/>
              <a:gd name="T61" fmla="*/ 664 h 2867"/>
              <a:gd name="T62" fmla="*/ 2209 w 2388"/>
              <a:gd name="T63" fmla="*/ 777 h 2867"/>
              <a:gd name="T64" fmla="*/ 2357 w 2388"/>
              <a:gd name="T65" fmla="*/ 747 h 2867"/>
              <a:gd name="T66" fmla="*/ 1845 w 2388"/>
              <a:gd name="T67" fmla="*/ 331 h 2867"/>
              <a:gd name="T68" fmla="*/ 1875 w 2388"/>
              <a:gd name="T69" fmla="*/ 183 h 2867"/>
              <a:gd name="T70" fmla="*/ 1762 w 2388"/>
              <a:gd name="T71" fmla="*/ 283 h 2867"/>
              <a:gd name="T72" fmla="*/ 1845 w 2388"/>
              <a:gd name="T73" fmla="*/ 331 h 2867"/>
              <a:gd name="T74" fmla="*/ 1003 w 2388"/>
              <a:gd name="T75" fmla="*/ 2772 h 2867"/>
              <a:gd name="T76" fmla="*/ 1003 w 2388"/>
              <a:gd name="T77" fmla="*/ 2867 h 2867"/>
              <a:gd name="T78" fmla="*/ 1433 w 2388"/>
              <a:gd name="T79" fmla="*/ 2819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88" h="2867">
                <a:moveTo>
                  <a:pt x="543" y="331"/>
                </a:moveTo>
                <a:cubicBezTo>
                  <a:pt x="556" y="353"/>
                  <a:pt x="585" y="361"/>
                  <a:pt x="608" y="348"/>
                </a:cubicBezTo>
                <a:cubicBezTo>
                  <a:pt x="631" y="335"/>
                  <a:pt x="639" y="306"/>
                  <a:pt x="625" y="283"/>
                </a:cubicBezTo>
                <a:cubicBezTo>
                  <a:pt x="578" y="200"/>
                  <a:pt x="578" y="200"/>
                  <a:pt x="578" y="200"/>
                </a:cubicBezTo>
                <a:cubicBezTo>
                  <a:pt x="565" y="177"/>
                  <a:pt x="535" y="169"/>
                  <a:pt x="512" y="183"/>
                </a:cubicBezTo>
                <a:cubicBezTo>
                  <a:pt x="489" y="196"/>
                  <a:pt x="482" y="225"/>
                  <a:pt x="495" y="248"/>
                </a:cubicBezTo>
                <a:cubicBezTo>
                  <a:pt x="543" y="331"/>
                  <a:pt x="543" y="331"/>
                  <a:pt x="543" y="331"/>
                </a:cubicBezTo>
                <a:close/>
                <a:moveTo>
                  <a:pt x="79" y="664"/>
                </a:moveTo>
                <a:cubicBezTo>
                  <a:pt x="56" y="651"/>
                  <a:pt x="27" y="659"/>
                  <a:pt x="13" y="682"/>
                </a:cubicBezTo>
                <a:cubicBezTo>
                  <a:pt x="0" y="705"/>
                  <a:pt x="8" y="734"/>
                  <a:pt x="31" y="747"/>
                </a:cubicBezTo>
                <a:cubicBezTo>
                  <a:pt x="114" y="795"/>
                  <a:pt x="114" y="795"/>
                  <a:pt x="114" y="795"/>
                </a:cubicBezTo>
                <a:cubicBezTo>
                  <a:pt x="136" y="808"/>
                  <a:pt x="166" y="800"/>
                  <a:pt x="179" y="777"/>
                </a:cubicBezTo>
                <a:cubicBezTo>
                  <a:pt x="192" y="754"/>
                  <a:pt x="184" y="725"/>
                  <a:pt x="161" y="712"/>
                </a:cubicBezTo>
                <a:cubicBezTo>
                  <a:pt x="79" y="664"/>
                  <a:pt x="79" y="664"/>
                  <a:pt x="79" y="664"/>
                </a:cubicBezTo>
                <a:close/>
                <a:moveTo>
                  <a:pt x="1194" y="382"/>
                </a:moveTo>
                <a:cubicBezTo>
                  <a:pt x="640" y="382"/>
                  <a:pt x="190" y="832"/>
                  <a:pt x="190" y="1386"/>
                </a:cubicBezTo>
                <a:cubicBezTo>
                  <a:pt x="190" y="1747"/>
                  <a:pt x="382" y="2060"/>
                  <a:pt x="668" y="2237"/>
                </a:cubicBezTo>
                <a:cubicBezTo>
                  <a:pt x="668" y="2342"/>
                  <a:pt x="668" y="2342"/>
                  <a:pt x="668" y="2342"/>
                </a:cubicBezTo>
                <a:cubicBezTo>
                  <a:pt x="668" y="2447"/>
                  <a:pt x="754" y="2533"/>
                  <a:pt x="859" y="2533"/>
                </a:cubicBezTo>
                <a:cubicBezTo>
                  <a:pt x="1528" y="2533"/>
                  <a:pt x="1528" y="2533"/>
                  <a:pt x="1528" y="2533"/>
                </a:cubicBezTo>
                <a:cubicBezTo>
                  <a:pt x="1634" y="2533"/>
                  <a:pt x="1719" y="2447"/>
                  <a:pt x="1719" y="2342"/>
                </a:cubicBezTo>
                <a:cubicBezTo>
                  <a:pt x="1719" y="2237"/>
                  <a:pt x="1719" y="2237"/>
                  <a:pt x="1719" y="2237"/>
                </a:cubicBezTo>
                <a:cubicBezTo>
                  <a:pt x="2005" y="2060"/>
                  <a:pt x="2197" y="1747"/>
                  <a:pt x="2197" y="1386"/>
                </a:cubicBezTo>
                <a:cubicBezTo>
                  <a:pt x="2197" y="831"/>
                  <a:pt x="1748" y="382"/>
                  <a:pt x="1194" y="382"/>
                </a:cubicBezTo>
                <a:close/>
                <a:moveTo>
                  <a:pt x="1624" y="2181"/>
                </a:moveTo>
                <a:cubicBezTo>
                  <a:pt x="1624" y="2246"/>
                  <a:pt x="1624" y="2246"/>
                  <a:pt x="1624" y="2246"/>
                </a:cubicBezTo>
                <a:cubicBezTo>
                  <a:pt x="1624" y="2352"/>
                  <a:pt x="1538" y="2437"/>
                  <a:pt x="1433" y="2437"/>
                </a:cubicBezTo>
                <a:cubicBezTo>
                  <a:pt x="955" y="2437"/>
                  <a:pt x="955" y="2437"/>
                  <a:pt x="955" y="2437"/>
                </a:cubicBezTo>
                <a:cubicBezTo>
                  <a:pt x="849" y="2437"/>
                  <a:pt x="764" y="2351"/>
                  <a:pt x="764" y="2246"/>
                </a:cubicBezTo>
                <a:cubicBezTo>
                  <a:pt x="764" y="2181"/>
                  <a:pt x="764" y="2181"/>
                  <a:pt x="764" y="2181"/>
                </a:cubicBezTo>
                <a:cubicBezTo>
                  <a:pt x="481" y="2027"/>
                  <a:pt x="286" y="1731"/>
                  <a:pt x="286" y="1386"/>
                </a:cubicBezTo>
                <a:cubicBezTo>
                  <a:pt x="286" y="884"/>
                  <a:pt x="693" y="478"/>
                  <a:pt x="1194" y="478"/>
                </a:cubicBezTo>
                <a:cubicBezTo>
                  <a:pt x="1695" y="478"/>
                  <a:pt x="2102" y="884"/>
                  <a:pt x="2102" y="1386"/>
                </a:cubicBezTo>
                <a:cubicBezTo>
                  <a:pt x="2102" y="1731"/>
                  <a:pt x="1907" y="2027"/>
                  <a:pt x="1624" y="2181"/>
                </a:cubicBezTo>
                <a:close/>
                <a:moveTo>
                  <a:pt x="1194" y="191"/>
                </a:moveTo>
                <a:cubicBezTo>
                  <a:pt x="1220" y="191"/>
                  <a:pt x="1242" y="170"/>
                  <a:pt x="1242" y="143"/>
                </a:cubicBezTo>
                <a:cubicBezTo>
                  <a:pt x="1242" y="48"/>
                  <a:pt x="1242" y="48"/>
                  <a:pt x="1242" y="48"/>
                </a:cubicBezTo>
                <a:cubicBezTo>
                  <a:pt x="1242" y="21"/>
                  <a:pt x="1220" y="0"/>
                  <a:pt x="1194" y="0"/>
                </a:cubicBezTo>
                <a:cubicBezTo>
                  <a:pt x="1167" y="0"/>
                  <a:pt x="1146" y="21"/>
                  <a:pt x="1146" y="48"/>
                </a:cubicBezTo>
                <a:cubicBezTo>
                  <a:pt x="1146" y="143"/>
                  <a:pt x="1146" y="143"/>
                  <a:pt x="1146" y="143"/>
                </a:cubicBezTo>
                <a:cubicBezTo>
                  <a:pt x="1146" y="170"/>
                  <a:pt x="1167" y="191"/>
                  <a:pt x="1194" y="191"/>
                </a:cubicBezTo>
                <a:close/>
                <a:moveTo>
                  <a:pt x="1911" y="1290"/>
                </a:moveTo>
                <a:cubicBezTo>
                  <a:pt x="1884" y="1290"/>
                  <a:pt x="1863" y="1312"/>
                  <a:pt x="1863" y="1338"/>
                </a:cubicBezTo>
                <a:cubicBezTo>
                  <a:pt x="1863" y="1364"/>
                  <a:pt x="1884" y="1386"/>
                  <a:pt x="1911" y="1386"/>
                </a:cubicBezTo>
                <a:cubicBezTo>
                  <a:pt x="1937" y="1386"/>
                  <a:pt x="1958" y="1364"/>
                  <a:pt x="1958" y="1338"/>
                </a:cubicBezTo>
                <a:cubicBezTo>
                  <a:pt x="1958" y="1312"/>
                  <a:pt x="1937" y="1290"/>
                  <a:pt x="1911" y="1290"/>
                </a:cubicBezTo>
                <a:close/>
                <a:moveTo>
                  <a:pt x="1194" y="621"/>
                </a:moveTo>
                <a:cubicBezTo>
                  <a:pt x="1167" y="621"/>
                  <a:pt x="1146" y="642"/>
                  <a:pt x="1146" y="669"/>
                </a:cubicBezTo>
                <a:cubicBezTo>
                  <a:pt x="1146" y="695"/>
                  <a:pt x="1167" y="717"/>
                  <a:pt x="1194" y="717"/>
                </a:cubicBezTo>
                <a:cubicBezTo>
                  <a:pt x="1194" y="717"/>
                  <a:pt x="1195" y="717"/>
                  <a:pt x="1195" y="717"/>
                </a:cubicBezTo>
                <a:cubicBezTo>
                  <a:pt x="1515" y="717"/>
                  <a:pt x="1782" y="942"/>
                  <a:pt x="1848" y="1243"/>
                </a:cubicBezTo>
                <a:cubicBezTo>
                  <a:pt x="1945" y="1243"/>
                  <a:pt x="1945" y="1243"/>
                  <a:pt x="1945" y="1243"/>
                </a:cubicBezTo>
                <a:cubicBezTo>
                  <a:pt x="1878" y="889"/>
                  <a:pt x="1567" y="621"/>
                  <a:pt x="1194" y="621"/>
                </a:cubicBezTo>
                <a:close/>
                <a:moveTo>
                  <a:pt x="1481" y="2628"/>
                </a:moveTo>
                <a:cubicBezTo>
                  <a:pt x="907" y="2628"/>
                  <a:pt x="907" y="2628"/>
                  <a:pt x="907" y="2628"/>
                </a:cubicBezTo>
                <a:cubicBezTo>
                  <a:pt x="881" y="2628"/>
                  <a:pt x="859" y="2649"/>
                  <a:pt x="859" y="2676"/>
                </a:cubicBezTo>
                <a:cubicBezTo>
                  <a:pt x="859" y="2702"/>
                  <a:pt x="881" y="2724"/>
                  <a:pt x="907" y="2724"/>
                </a:cubicBezTo>
                <a:cubicBezTo>
                  <a:pt x="1481" y="2724"/>
                  <a:pt x="1481" y="2724"/>
                  <a:pt x="1481" y="2724"/>
                </a:cubicBezTo>
                <a:cubicBezTo>
                  <a:pt x="1507" y="2724"/>
                  <a:pt x="1528" y="2702"/>
                  <a:pt x="1528" y="2676"/>
                </a:cubicBezTo>
                <a:cubicBezTo>
                  <a:pt x="1528" y="2650"/>
                  <a:pt x="1507" y="2628"/>
                  <a:pt x="1481" y="2628"/>
                </a:cubicBezTo>
                <a:close/>
                <a:moveTo>
                  <a:pt x="2374" y="682"/>
                </a:moveTo>
                <a:cubicBezTo>
                  <a:pt x="2361" y="659"/>
                  <a:pt x="2332" y="651"/>
                  <a:pt x="2309" y="664"/>
                </a:cubicBezTo>
                <a:cubicBezTo>
                  <a:pt x="2226" y="712"/>
                  <a:pt x="2226" y="712"/>
                  <a:pt x="2226" y="712"/>
                </a:cubicBezTo>
                <a:cubicBezTo>
                  <a:pt x="2203" y="725"/>
                  <a:pt x="2196" y="754"/>
                  <a:pt x="2209" y="777"/>
                </a:cubicBezTo>
                <a:cubicBezTo>
                  <a:pt x="2222" y="800"/>
                  <a:pt x="2251" y="808"/>
                  <a:pt x="2274" y="795"/>
                </a:cubicBezTo>
                <a:cubicBezTo>
                  <a:pt x="2357" y="747"/>
                  <a:pt x="2357" y="747"/>
                  <a:pt x="2357" y="747"/>
                </a:cubicBezTo>
                <a:cubicBezTo>
                  <a:pt x="2380" y="734"/>
                  <a:pt x="2388" y="705"/>
                  <a:pt x="2374" y="682"/>
                </a:cubicBezTo>
                <a:close/>
                <a:moveTo>
                  <a:pt x="1845" y="331"/>
                </a:moveTo>
                <a:cubicBezTo>
                  <a:pt x="1893" y="248"/>
                  <a:pt x="1893" y="248"/>
                  <a:pt x="1893" y="248"/>
                </a:cubicBezTo>
                <a:cubicBezTo>
                  <a:pt x="1906" y="225"/>
                  <a:pt x="1898" y="196"/>
                  <a:pt x="1875" y="183"/>
                </a:cubicBezTo>
                <a:cubicBezTo>
                  <a:pt x="1853" y="170"/>
                  <a:pt x="1823" y="177"/>
                  <a:pt x="1810" y="200"/>
                </a:cubicBezTo>
                <a:cubicBezTo>
                  <a:pt x="1762" y="283"/>
                  <a:pt x="1762" y="283"/>
                  <a:pt x="1762" y="283"/>
                </a:cubicBezTo>
                <a:cubicBezTo>
                  <a:pt x="1749" y="306"/>
                  <a:pt x="1757" y="335"/>
                  <a:pt x="1780" y="348"/>
                </a:cubicBezTo>
                <a:cubicBezTo>
                  <a:pt x="1803" y="361"/>
                  <a:pt x="1832" y="353"/>
                  <a:pt x="1845" y="331"/>
                </a:cubicBezTo>
                <a:close/>
                <a:moveTo>
                  <a:pt x="1385" y="2772"/>
                </a:moveTo>
                <a:cubicBezTo>
                  <a:pt x="1003" y="2772"/>
                  <a:pt x="1003" y="2772"/>
                  <a:pt x="1003" y="2772"/>
                </a:cubicBezTo>
                <a:cubicBezTo>
                  <a:pt x="976" y="2772"/>
                  <a:pt x="955" y="2793"/>
                  <a:pt x="955" y="2819"/>
                </a:cubicBezTo>
                <a:cubicBezTo>
                  <a:pt x="955" y="2846"/>
                  <a:pt x="976" y="2867"/>
                  <a:pt x="1003" y="2867"/>
                </a:cubicBezTo>
                <a:cubicBezTo>
                  <a:pt x="1385" y="2867"/>
                  <a:pt x="1385" y="2867"/>
                  <a:pt x="1385" y="2867"/>
                </a:cubicBezTo>
                <a:cubicBezTo>
                  <a:pt x="1412" y="2867"/>
                  <a:pt x="1433" y="2846"/>
                  <a:pt x="1433" y="2819"/>
                </a:cubicBezTo>
                <a:cubicBezTo>
                  <a:pt x="1433" y="2793"/>
                  <a:pt x="1411" y="2772"/>
                  <a:pt x="1385" y="27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18" y="770792"/>
            <a:ext cx="4248883" cy="56651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900" y="973455"/>
            <a:ext cx="185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实验设计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44" name="灯片编号占位符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677" y="1897309"/>
            <a:ext cx="7702061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定义以下模型导航表现衡量指标：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平均轨迹长度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所有轨迹的平均长度（单位：步）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成功率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长度小于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500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步的轨迹占比</a:t>
            </a:r>
            <a:r>
              <a:rPr lang="en-US" altLang="zh-CN" sz="2400" baseline="30000" dirty="0"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en-US" altLang="zh-CN" sz="2400" baseline="30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在实验中，本模型将与以下两个模型进行比较：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Random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模型将在环境中随机采取动作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即本工作的前人工作基础（工作一）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35"/>
          <p:cNvSpPr txBox="1"/>
          <p:nvPr/>
        </p:nvSpPr>
        <p:spPr>
          <a:xfrm>
            <a:off x="1" y="6488668"/>
            <a:ext cx="69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：本工作认为只有能够快速导航到目标点的导航任务才是成功的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9" y="973455"/>
            <a:ext cx="690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跨目标泛化能力分析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实验场景选取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44" name="灯片编号占位符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5899" y="1432507"/>
            <a:ext cx="11433909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跨目标泛化能力是指模型适应训练场景中新的目标点的能力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本实验所选取的仿真场景与训练时所使用的仿真场景一致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935284" y="2567561"/>
          <a:ext cx="8128000" cy="419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厨房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起居室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卧室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浴室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FloorPlan301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FloorPlan402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FloorPlan206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FloorPlan303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FloorPlan16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FloorPlan210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FloorPlan311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FloorPlan319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FloorPlan328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FloorPlan223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4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FloorPlan227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9" y="973455"/>
            <a:ext cx="690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跨目标泛化能力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实验结果分析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44" name="灯片编号占位符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5899" y="1558230"/>
            <a:ext cx="866433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相较于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，本模型在更换新导航目标后表现相对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更稳定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，这表明本模型具有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更好的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跨目标泛化能力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1788"/>
            <a:ext cx="6096002" cy="35947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788"/>
            <a:ext cx="6096000" cy="3594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8" y="965277"/>
            <a:ext cx="69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跨场景泛化能力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实验场景选取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096" y="1550052"/>
            <a:ext cx="1178084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跨场景泛化能力是指模型适应新场景的能力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本实验共选取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个新的仿真场景进行实验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2032000" y="2800294"/>
          <a:ext cx="8128000" cy="3733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厨房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起居室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卧室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浴室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FloorPlan302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FloorPlan404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FloorPlan12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FloorPlan309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FloorPlan409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FloorPlan215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FloorPlan317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FloorPlan414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FloorPlan26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FloorPlan221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FloorPlan324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FloorPlan420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22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FloorPlan30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FloorPlan228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FloorPlan327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FloorPlan425</a:t>
                      </a:r>
                      <a:endParaRPr 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1385" y="3498215"/>
            <a:ext cx="3637915" cy="12045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2288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91136" y="2332432"/>
            <a:ext cx="16589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+mj-ea"/>
                <a:ea typeface="+mj-ea"/>
              </a:rPr>
              <a:t>目录</a:t>
            </a:r>
            <a:endParaRPr lang="en-US" altLang="zh-CN" sz="4800" b="1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48974" y="3758653"/>
            <a:ext cx="26979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3176109" y="369071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552935" y="3759288"/>
            <a:ext cx="27992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7460070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52784" y="5392103"/>
            <a:ext cx="2693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实验分析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3180094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552935" y="5392103"/>
            <a:ext cx="25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工作总结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7456085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6680993" y="372227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3" name="Group 12"/>
          <p:cNvGrpSpPr>
            <a:grpSpLocks noChangeAspect="1"/>
          </p:cNvGrpSpPr>
          <p:nvPr/>
        </p:nvGrpSpPr>
        <p:grpSpPr bwMode="auto">
          <a:xfrm>
            <a:off x="2362200" y="3860800"/>
            <a:ext cx="719138" cy="542925"/>
            <a:chOff x="1496" y="2432"/>
            <a:chExt cx="453" cy="342"/>
          </a:xfrm>
          <a:solidFill>
            <a:schemeClr val="bg1"/>
          </a:solidFill>
        </p:grpSpPr>
        <p:sp>
          <p:nvSpPr>
            <p:cNvPr id="75" name="Freeform 13"/>
            <p:cNvSpPr/>
            <p:nvPr/>
          </p:nvSpPr>
          <p:spPr bwMode="auto">
            <a:xfrm>
              <a:off x="1496" y="2432"/>
              <a:ext cx="453" cy="342"/>
            </a:xfrm>
            <a:custGeom>
              <a:avLst/>
              <a:gdLst>
                <a:gd name="T0" fmla="*/ 3051 w 3053"/>
                <a:gd name="T1" fmla="*/ 804 h 2295"/>
                <a:gd name="T2" fmla="*/ 2971 w 3053"/>
                <a:gd name="T3" fmla="*/ 724 h 2295"/>
                <a:gd name="T4" fmla="*/ 2256 w 3053"/>
                <a:gd name="T5" fmla="*/ 726 h 2295"/>
                <a:gd name="T6" fmla="*/ 2191 w 3053"/>
                <a:gd name="T7" fmla="*/ 661 h 2295"/>
                <a:gd name="T8" fmla="*/ 2256 w 3053"/>
                <a:gd name="T9" fmla="*/ 596 h 2295"/>
                <a:gd name="T10" fmla="*/ 2662 w 3053"/>
                <a:gd name="T11" fmla="*/ 596 h 2295"/>
                <a:gd name="T12" fmla="*/ 2742 w 3053"/>
                <a:gd name="T13" fmla="*/ 516 h 2295"/>
                <a:gd name="T14" fmla="*/ 2662 w 3053"/>
                <a:gd name="T15" fmla="*/ 436 h 2295"/>
                <a:gd name="T16" fmla="*/ 2378 w 3053"/>
                <a:gd name="T17" fmla="*/ 436 h 2295"/>
                <a:gd name="T18" fmla="*/ 1477 w 3053"/>
                <a:gd name="T19" fmla="*/ 0 h 2295"/>
                <a:gd name="T20" fmla="*/ 330 w 3053"/>
                <a:gd name="T21" fmla="*/ 1148 h 2295"/>
                <a:gd name="T22" fmla="*/ 368 w 3053"/>
                <a:gd name="T23" fmla="*/ 1442 h 2295"/>
                <a:gd name="T24" fmla="*/ 243 w 3053"/>
                <a:gd name="T25" fmla="*/ 1442 h 2295"/>
                <a:gd name="T26" fmla="*/ 163 w 3053"/>
                <a:gd name="T27" fmla="*/ 1522 h 2295"/>
                <a:gd name="T28" fmla="*/ 243 w 3053"/>
                <a:gd name="T29" fmla="*/ 1602 h 2295"/>
                <a:gd name="T30" fmla="*/ 423 w 3053"/>
                <a:gd name="T31" fmla="*/ 1602 h 2295"/>
                <a:gd name="T32" fmla="*/ 424 w 3053"/>
                <a:gd name="T33" fmla="*/ 1602 h 2295"/>
                <a:gd name="T34" fmla="*/ 536 w 3053"/>
                <a:gd name="T35" fmla="*/ 1602 h 2295"/>
                <a:gd name="T36" fmla="*/ 581 w 3053"/>
                <a:gd name="T37" fmla="*/ 1647 h 2295"/>
                <a:gd name="T38" fmla="*/ 536 w 3053"/>
                <a:gd name="T39" fmla="*/ 1692 h 2295"/>
                <a:gd name="T40" fmla="*/ 467 w 3053"/>
                <a:gd name="T41" fmla="*/ 1692 h 2295"/>
                <a:gd name="T42" fmla="*/ 467 w 3053"/>
                <a:gd name="T43" fmla="*/ 1692 h 2295"/>
                <a:gd name="T44" fmla="*/ 82 w 3053"/>
                <a:gd name="T45" fmla="*/ 1692 h 2295"/>
                <a:gd name="T46" fmla="*/ 2 w 3053"/>
                <a:gd name="T47" fmla="*/ 1772 h 2295"/>
                <a:gd name="T48" fmla="*/ 82 w 3053"/>
                <a:gd name="T49" fmla="*/ 1852 h 2295"/>
                <a:gd name="T50" fmla="*/ 572 w 3053"/>
                <a:gd name="T51" fmla="*/ 1852 h 2295"/>
                <a:gd name="T52" fmla="*/ 573 w 3053"/>
                <a:gd name="T53" fmla="*/ 1853 h 2295"/>
                <a:gd name="T54" fmla="*/ 702 w 3053"/>
                <a:gd name="T55" fmla="*/ 1853 h 2295"/>
                <a:gd name="T56" fmla="*/ 750 w 3053"/>
                <a:gd name="T57" fmla="*/ 1901 h 2295"/>
                <a:gd name="T58" fmla="*/ 702 w 3053"/>
                <a:gd name="T59" fmla="*/ 1948 h 2295"/>
                <a:gd name="T60" fmla="*/ 589 w 3053"/>
                <a:gd name="T61" fmla="*/ 1948 h 2295"/>
                <a:gd name="T62" fmla="*/ 523 w 3053"/>
                <a:gd name="T63" fmla="*/ 2027 h 2295"/>
                <a:gd name="T64" fmla="*/ 603 w 3053"/>
                <a:gd name="T65" fmla="*/ 2107 h 2295"/>
                <a:gd name="T66" fmla="*/ 848 w 3053"/>
                <a:gd name="T67" fmla="*/ 2107 h 2295"/>
                <a:gd name="T68" fmla="*/ 1478 w 3053"/>
                <a:gd name="T69" fmla="*/ 2295 h 2295"/>
                <a:gd name="T70" fmla="*/ 2625 w 3053"/>
                <a:gd name="T71" fmla="*/ 1164 h 2295"/>
                <a:gd name="T72" fmla="*/ 2733 w 3053"/>
                <a:gd name="T73" fmla="*/ 1164 h 2295"/>
                <a:gd name="T74" fmla="*/ 2813 w 3053"/>
                <a:gd name="T75" fmla="*/ 1084 h 2295"/>
                <a:gd name="T76" fmla="*/ 2733 w 3053"/>
                <a:gd name="T77" fmla="*/ 1004 h 2295"/>
                <a:gd name="T78" fmla="*/ 2404 w 3053"/>
                <a:gd name="T79" fmla="*/ 1003 h 2295"/>
                <a:gd name="T80" fmla="*/ 2346 w 3053"/>
                <a:gd name="T81" fmla="*/ 945 h 2295"/>
                <a:gd name="T82" fmla="*/ 2404 w 3053"/>
                <a:gd name="T83" fmla="*/ 886 h 2295"/>
                <a:gd name="T84" fmla="*/ 2971 w 3053"/>
                <a:gd name="T85" fmla="*/ 884 h 2295"/>
                <a:gd name="T86" fmla="*/ 3051 w 3053"/>
                <a:gd name="T87" fmla="*/ 80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3" h="2295">
                  <a:moveTo>
                    <a:pt x="3051" y="804"/>
                  </a:moveTo>
                  <a:cubicBezTo>
                    <a:pt x="3049" y="761"/>
                    <a:pt x="3016" y="724"/>
                    <a:pt x="2971" y="724"/>
                  </a:cubicBezTo>
                  <a:cubicBezTo>
                    <a:pt x="2256" y="726"/>
                    <a:pt x="2256" y="726"/>
                    <a:pt x="2256" y="726"/>
                  </a:cubicBezTo>
                  <a:cubicBezTo>
                    <a:pt x="2220" y="726"/>
                    <a:pt x="2193" y="697"/>
                    <a:pt x="2191" y="661"/>
                  </a:cubicBezTo>
                  <a:cubicBezTo>
                    <a:pt x="2190" y="626"/>
                    <a:pt x="2222" y="596"/>
                    <a:pt x="2256" y="596"/>
                  </a:cubicBezTo>
                  <a:cubicBezTo>
                    <a:pt x="2662" y="596"/>
                    <a:pt x="2662" y="596"/>
                    <a:pt x="2662" y="596"/>
                  </a:cubicBezTo>
                  <a:cubicBezTo>
                    <a:pt x="2704" y="596"/>
                    <a:pt x="2744" y="560"/>
                    <a:pt x="2742" y="516"/>
                  </a:cubicBezTo>
                  <a:cubicBezTo>
                    <a:pt x="2740" y="473"/>
                    <a:pt x="2706" y="436"/>
                    <a:pt x="2662" y="436"/>
                  </a:cubicBezTo>
                  <a:cubicBezTo>
                    <a:pt x="2378" y="436"/>
                    <a:pt x="2378" y="436"/>
                    <a:pt x="2378" y="436"/>
                  </a:cubicBezTo>
                  <a:cubicBezTo>
                    <a:pt x="2168" y="171"/>
                    <a:pt x="1842" y="0"/>
                    <a:pt x="1477" y="0"/>
                  </a:cubicBezTo>
                  <a:cubicBezTo>
                    <a:pt x="843" y="0"/>
                    <a:pt x="330" y="514"/>
                    <a:pt x="330" y="1148"/>
                  </a:cubicBezTo>
                  <a:cubicBezTo>
                    <a:pt x="330" y="1249"/>
                    <a:pt x="343" y="1348"/>
                    <a:pt x="368" y="1442"/>
                  </a:cubicBezTo>
                  <a:cubicBezTo>
                    <a:pt x="243" y="1442"/>
                    <a:pt x="243" y="1442"/>
                    <a:pt x="243" y="1442"/>
                  </a:cubicBezTo>
                  <a:cubicBezTo>
                    <a:pt x="201" y="1442"/>
                    <a:pt x="161" y="1479"/>
                    <a:pt x="163" y="1522"/>
                  </a:cubicBezTo>
                  <a:cubicBezTo>
                    <a:pt x="165" y="1565"/>
                    <a:pt x="199" y="1602"/>
                    <a:pt x="243" y="1602"/>
                  </a:cubicBezTo>
                  <a:cubicBezTo>
                    <a:pt x="423" y="1602"/>
                    <a:pt x="423" y="1602"/>
                    <a:pt x="423" y="1602"/>
                  </a:cubicBezTo>
                  <a:cubicBezTo>
                    <a:pt x="423" y="1602"/>
                    <a:pt x="423" y="1602"/>
                    <a:pt x="424" y="1602"/>
                  </a:cubicBezTo>
                  <a:cubicBezTo>
                    <a:pt x="536" y="1602"/>
                    <a:pt x="536" y="1602"/>
                    <a:pt x="536" y="1602"/>
                  </a:cubicBezTo>
                  <a:cubicBezTo>
                    <a:pt x="560" y="1602"/>
                    <a:pt x="581" y="1623"/>
                    <a:pt x="581" y="1647"/>
                  </a:cubicBezTo>
                  <a:cubicBezTo>
                    <a:pt x="581" y="1671"/>
                    <a:pt x="560" y="1692"/>
                    <a:pt x="536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82" y="1692"/>
                    <a:pt x="82" y="1692"/>
                    <a:pt x="82" y="1692"/>
                  </a:cubicBezTo>
                  <a:cubicBezTo>
                    <a:pt x="40" y="1692"/>
                    <a:pt x="0" y="1729"/>
                    <a:pt x="2" y="1772"/>
                  </a:cubicBezTo>
                  <a:cubicBezTo>
                    <a:pt x="4" y="1816"/>
                    <a:pt x="37" y="1852"/>
                    <a:pt x="82" y="1852"/>
                  </a:cubicBezTo>
                  <a:cubicBezTo>
                    <a:pt x="572" y="1852"/>
                    <a:pt x="572" y="1852"/>
                    <a:pt x="572" y="1852"/>
                  </a:cubicBezTo>
                  <a:cubicBezTo>
                    <a:pt x="572" y="1853"/>
                    <a:pt x="573" y="1853"/>
                    <a:pt x="573" y="1853"/>
                  </a:cubicBezTo>
                  <a:cubicBezTo>
                    <a:pt x="702" y="1853"/>
                    <a:pt x="702" y="1853"/>
                    <a:pt x="702" y="1853"/>
                  </a:cubicBezTo>
                  <a:cubicBezTo>
                    <a:pt x="728" y="1853"/>
                    <a:pt x="750" y="1875"/>
                    <a:pt x="750" y="1901"/>
                  </a:cubicBezTo>
                  <a:cubicBezTo>
                    <a:pt x="750" y="1927"/>
                    <a:pt x="728" y="1948"/>
                    <a:pt x="702" y="1948"/>
                  </a:cubicBezTo>
                  <a:cubicBezTo>
                    <a:pt x="589" y="1948"/>
                    <a:pt x="589" y="1948"/>
                    <a:pt x="589" y="1948"/>
                  </a:cubicBezTo>
                  <a:cubicBezTo>
                    <a:pt x="552" y="1956"/>
                    <a:pt x="521" y="1989"/>
                    <a:pt x="523" y="2027"/>
                  </a:cubicBezTo>
                  <a:cubicBezTo>
                    <a:pt x="525" y="2070"/>
                    <a:pt x="558" y="2107"/>
                    <a:pt x="603" y="2107"/>
                  </a:cubicBezTo>
                  <a:cubicBezTo>
                    <a:pt x="848" y="2107"/>
                    <a:pt x="848" y="2107"/>
                    <a:pt x="848" y="2107"/>
                  </a:cubicBezTo>
                  <a:cubicBezTo>
                    <a:pt x="1029" y="2226"/>
                    <a:pt x="1245" y="2295"/>
                    <a:pt x="1478" y="2295"/>
                  </a:cubicBezTo>
                  <a:cubicBezTo>
                    <a:pt x="2106" y="2295"/>
                    <a:pt x="2616" y="1790"/>
                    <a:pt x="2625" y="1164"/>
                  </a:cubicBezTo>
                  <a:cubicBezTo>
                    <a:pt x="2733" y="1164"/>
                    <a:pt x="2733" y="1164"/>
                    <a:pt x="2733" y="1164"/>
                  </a:cubicBezTo>
                  <a:cubicBezTo>
                    <a:pt x="2775" y="1164"/>
                    <a:pt x="2815" y="1128"/>
                    <a:pt x="2813" y="1084"/>
                  </a:cubicBezTo>
                  <a:cubicBezTo>
                    <a:pt x="2811" y="1041"/>
                    <a:pt x="2778" y="1004"/>
                    <a:pt x="2733" y="1004"/>
                  </a:cubicBezTo>
                  <a:cubicBezTo>
                    <a:pt x="2404" y="1003"/>
                    <a:pt x="2404" y="1003"/>
                    <a:pt x="2404" y="1003"/>
                  </a:cubicBezTo>
                  <a:cubicBezTo>
                    <a:pt x="2371" y="1003"/>
                    <a:pt x="2347" y="976"/>
                    <a:pt x="2346" y="945"/>
                  </a:cubicBezTo>
                  <a:cubicBezTo>
                    <a:pt x="2344" y="913"/>
                    <a:pt x="2374" y="886"/>
                    <a:pt x="2404" y="886"/>
                  </a:cubicBezTo>
                  <a:cubicBezTo>
                    <a:pt x="2971" y="884"/>
                    <a:pt x="2971" y="884"/>
                    <a:pt x="2971" y="884"/>
                  </a:cubicBezTo>
                  <a:cubicBezTo>
                    <a:pt x="3012" y="884"/>
                    <a:pt x="3053" y="847"/>
                    <a:pt x="3051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 noEditPoints="1"/>
            </p:cNvSpPr>
            <p:nvPr/>
          </p:nvSpPr>
          <p:spPr bwMode="auto">
            <a:xfrm>
              <a:off x="1513" y="2496"/>
              <a:ext cx="434" cy="251"/>
            </a:xfrm>
            <a:custGeom>
              <a:avLst/>
              <a:gdLst>
                <a:gd name="T0" fmla="*/ 2743 w 2921"/>
                <a:gd name="T1" fmla="*/ 160 h 1683"/>
                <a:gd name="T2" fmla="*/ 2839 w 2921"/>
                <a:gd name="T3" fmla="*/ 160 h 1683"/>
                <a:gd name="T4" fmla="*/ 2919 w 2921"/>
                <a:gd name="T5" fmla="*/ 80 h 1683"/>
                <a:gd name="T6" fmla="*/ 2839 w 2921"/>
                <a:gd name="T7" fmla="*/ 0 h 1683"/>
                <a:gd name="T8" fmla="*/ 2743 w 2921"/>
                <a:gd name="T9" fmla="*/ 0 h 1683"/>
                <a:gd name="T10" fmla="*/ 2663 w 2921"/>
                <a:gd name="T11" fmla="*/ 80 h 1683"/>
                <a:gd name="T12" fmla="*/ 2743 w 2921"/>
                <a:gd name="T13" fmla="*/ 160 h 1683"/>
                <a:gd name="T14" fmla="*/ 82 w 2921"/>
                <a:gd name="T15" fmla="*/ 1523 h 1683"/>
                <a:gd name="T16" fmla="*/ 2 w 2921"/>
                <a:gd name="T17" fmla="*/ 1603 h 1683"/>
                <a:gd name="T18" fmla="*/ 82 w 2921"/>
                <a:gd name="T19" fmla="*/ 1683 h 1683"/>
                <a:gd name="T20" fmla="*/ 162 w 2921"/>
                <a:gd name="T21" fmla="*/ 1603 h 1683"/>
                <a:gd name="T22" fmla="*/ 82 w 2921"/>
                <a:gd name="T23" fmla="*/ 152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21" h="1683">
                  <a:moveTo>
                    <a:pt x="2743" y="160"/>
                  </a:moveTo>
                  <a:cubicBezTo>
                    <a:pt x="2839" y="160"/>
                    <a:pt x="2839" y="160"/>
                    <a:pt x="2839" y="160"/>
                  </a:cubicBezTo>
                  <a:cubicBezTo>
                    <a:pt x="2881" y="160"/>
                    <a:pt x="2921" y="123"/>
                    <a:pt x="2919" y="80"/>
                  </a:cubicBezTo>
                  <a:cubicBezTo>
                    <a:pt x="2917" y="36"/>
                    <a:pt x="2884" y="0"/>
                    <a:pt x="2839" y="0"/>
                  </a:cubicBezTo>
                  <a:cubicBezTo>
                    <a:pt x="2743" y="0"/>
                    <a:pt x="2743" y="0"/>
                    <a:pt x="2743" y="0"/>
                  </a:cubicBezTo>
                  <a:cubicBezTo>
                    <a:pt x="2701" y="0"/>
                    <a:pt x="2661" y="36"/>
                    <a:pt x="2663" y="80"/>
                  </a:cubicBezTo>
                  <a:cubicBezTo>
                    <a:pt x="2665" y="123"/>
                    <a:pt x="2698" y="160"/>
                    <a:pt x="2743" y="160"/>
                  </a:cubicBezTo>
                  <a:close/>
                  <a:moveTo>
                    <a:pt x="82" y="1523"/>
                  </a:moveTo>
                  <a:cubicBezTo>
                    <a:pt x="40" y="1523"/>
                    <a:pt x="0" y="1560"/>
                    <a:pt x="2" y="1603"/>
                  </a:cubicBezTo>
                  <a:cubicBezTo>
                    <a:pt x="4" y="1646"/>
                    <a:pt x="37" y="1683"/>
                    <a:pt x="82" y="1683"/>
                  </a:cubicBezTo>
                  <a:cubicBezTo>
                    <a:pt x="124" y="1683"/>
                    <a:pt x="164" y="1646"/>
                    <a:pt x="162" y="1603"/>
                  </a:cubicBezTo>
                  <a:cubicBezTo>
                    <a:pt x="160" y="1560"/>
                    <a:pt x="126" y="1523"/>
                    <a:pt x="82" y="15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Freeform 18"/>
          <p:cNvSpPr>
            <a:spLocks noEditPoints="1"/>
          </p:cNvSpPr>
          <p:nvPr/>
        </p:nvSpPr>
        <p:spPr bwMode="auto">
          <a:xfrm>
            <a:off x="2357438" y="5443538"/>
            <a:ext cx="720725" cy="720725"/>
          </a:xfrm>
          <a:custGeom>
            <a:avLst/>
            <a:gdLst>
              <a:gd name="T0" fmla="*/ 1038 w 2852"/>
              <a:gd name="T1" fmla="*/ 1920 h 2857"/>
              <a:gd name="T2" fmla="*/ 2852 w 2852"/>
              <a:gd name="T3" fmla="*/ 1920 h 2857"/>
              <a:gd name="T4" fmla="*/ 1950 w 2852"/>
              <a:gd name="T5" fmla="*/ 1171 h 2857"/>
              <a:gd name="T6" fmla="*/ 1950 w 2852"/>
              <a:gd name="T7" fmla="*/ 2670 h 2857"/>
              <a:gd name="T8" fmla="*/ 1950 w 2852"/>
              <a:gd name="T9" fmla="*/ 1171 h 2857"/>
              <a:gd name="T10" fmla="*/ 1991 w 2852"/>
              <a:gd name="T11" fmla="*/ 2382 h 2857"/>
              <a:gd name="T12" fmla="*/ 1853 w 2852"/>
              <a:gd name="T13" fmla="*/ 2397 h 2857"/>
              <a:gd name="T14" fmla="*/ 1533 w 2852"/>
              <a:gd name="T15" fmla="*/ 1934 h 2857"/>
              <a:gd name="T16" fmla="*/ 1902 w 2852"/>
              <a:gd name="T17" fmla="*/ 2183 h 2857"/>
              <a:gd name="T18" fmla="*/ 2417 w 2852"/>
              <a:gd name="T19" fmla="*/ 1556 h 2857"/>
              <a:gd name="T20" fmla="*/ 1992 w 2852"/>
              <a:gd name="T21" fmla="*/ 2382 h 2857"/>
              <a:gd name="T22" fmla="*/ 2075 w 2852"/>
              <a:gd name="T23" fmla="*/ 275 h 2857"/>
              <a:gd name="T24" fmla="*/ 1995 w 2852"/>
              <a:gd name="T25" fmla="*/ 281 h 2857"/>
              <a:gd name="T26" fmla="*/ 1995 w 2852"/>
              <a:gd name="T27" fmla="*/ 94 h 2857"/>
              <a:gd name="T28" fmla="*/ 2120 w 2852"/>
              <a:gd name="T29" fmla="*/ 99 h 2857"/>
              <a:gd name="T30" fmla="*/ 2369 w 2852"/>
              <a:gd name="T31" fmla="*/ 883 h 2857"/>
              <a:gd name="T32" fmla="*/ 2199 w 2852"/>
              <a:gd name="T33" fmla="*/ 404 h 2857"/>
              <a:gd name="T34" fmla="*/ 1678 w 2852"/>
              <a:gd name="T35" fmla="*/ 375 h 2857"/>
              <a:gd name="T36" fmla="*/ 1587 w 2852"/>
              <a:gd name="T37" fmla="*/ 94 h 2857"/>
              <a:gd name="T38" fmla="*/ 1769 w 2852"/>
              <a:gd name="T39" fmla="*/ 94 h 2857"/>
              <a:gd name="T40" fmla="*/ 1678 w 2852"/>
              <a:gd name="T41" fmla="*/ 375 h 2857"/>
              <a:gd name="T42" fmla="*/ 1088 w 2852"/>
              <a:gd name="T43" fmla="*/ 281 h 2857"/>
              <a:gd name="T44" fmla="*/ 1179 w 2852"/>
              <a:gd name="T45" fmla="*/ 0 h 2857"/>
              <a:gd name="T46" fmla="*/ 1270 w 2852"/>
              <a:gd name="T47" fmla="*/ 281 h 2857"/>
              <a:gd name="T48" fmla="*/ 249 w 2852"/>
              <a:gd name="T49" fmla="*/ 2547 h 2857"/>
              <a:gd name="T50" fmla="*/ 0 w 2852"/>
              <a:gd name="T51" fmla="*/ 357 h 2857"/>
              <a:gd name="T52" fmla="*/ 332 w 2852"/>
              <a:gd name="T53" fmla="*/ 99 h 2857"/>
              <a:gd name="T54" fmla="*/ 453 w 2852"/>
              <a:gd name="T55" fmla="*/ 187 h 2857"/>
              <a:gd name="T56" fmla="*/ 332 w 2852"/>
              <a:gd name="T57" fmla="*/ 275 h 2857"/>
              <a:gd name="T58" fmla="*/ 170 w 2852"/>
              <a:gd name="T59" fmla="*/ 404 h 2857"/>
              <a:gd name="T60" fmla="*/ 295 w 2852"/>
              <a:gd name="T61" fmla="*/ 2371 h 2857"/>
              <a:gd name="T62" fmla="*/ 1046 w 2852"/>
              <a:gd name="T63" fmla="*/ 2547 h 2857"/>
              <a:gd name="T64" fmla="*/ 680 w 2852"/>
              <a:gd name="T65" fmla="*/ 375 h 2857"/>
              <a:gd name="T66" fmla="*/ 589 w 2852"/>
              <a:gd name="T67" fmla="*/ 94 h 2857"/>
              <a:gd name="T68" fmla="*/ 771 w 2852"/>
              <a:gd name="T69" fmla="*/ 94 h 2857"/>
              <a:gd name="T70" fmla="*/ 680 w 2852"/>
              <a:gd name="T71" fmla="*/ 375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52" h="2857">
                <a:moveTo>
                  <a:pt x="1945" y="2857"/>
                </a:moveTo>
                <a:cubicBezTo>
                  <a:pt x="1444" y="2857"/>
                  <a:pt x="1038" y="2438"/>
                  <a:pt x="1038" y="1920"/>
                </a:cubicBezTo>
                <a:cubicBezTo>
                  <a:pt x="1038" y="1403"/>
                  <a:pt x="1444" y="984"/>
                  <a:pt x="1945" y="984"/>
                </a:cubicBezTo>
                <a:cubicBezTo>
                  <a:pt x="2445" y="984"/>
                  <a:pt x="2852" y="1403"/>
                  <a:pt x="2852" y="1920"/>
                </a:cubicBezTo>
                <a:cubicBezTo>
                  <a:pt x="2852" y="2438"/>
                  <a:pt x="2445" y="2857"/>
                  <a:pt x="1945" y="2857"/>
                </a:cubicBezTo>
                <a:close/>
                <a:moveTo>
                  <a:pt x="1950" y="1171"/>
                </a:moveTo>
                <a:cubicBezTo>
                  <a:pt x="1549" y="1171"/>
                  <a:pt x="1224" y="1506"/>
                  <a:pt x="1224" y="1920"/>
                </a:cubicBezTo>
                <a:cubicBezTo>
                  <a:pt x="1224" y="2334"/>
                  <a:pt x="1549" y="2670"/>
                  <a:pt x="1950" y="2670"/>
                </a:cubicBezTo>
                <a:cubicBezTo>
                  <a:pt x="2351" y="2670"/>
                  <a:pt x="2676" y="2334"/>
                  <a:pt x="2676" y="1920"/>
                </a:cubicBezTo>
                <a:cubicBezTo>
                  <a:pt x="2676" y="1506"/>
                  <a:pt x="2351" y="1171"/>
                  <a:pt x="1950" y="1171"/>
                </a:cubicBezTo>
                <a:close/>
                <a:moveTo>
                  <a:pt x="1992" y="2382"/>
                </a:moveTo>
                <a:cubicBezTo>
                  <a:pt x="1992" y="2382"/>
                  <a:pt x="1991" y="2382"/>
                  <a:pt x="1991" y="2382"/>
                </a:cubicBezTo>
                <a:cubicBezTo>
                  <a:pt x="1988" y="2387"/>
                  <a:pt x="1986" y="2393"/>
                  <a:pt x="1982" y="2397"/>
                </a:cubicBezTo>
                <a:cubicBezTo>
                  <a:pt x="1946" y="2434"/>
                  <a:pt x="1889" y="2434"/>
                  <a:pt x="1853" y="2397"/>
                </a:cubicBezTo>
                <a:cubicBezTo>
                  <a:pt x="1533" y="2066"/>
                  <a:pt x="1533" y="2066"/>
                  <a:pt x="1533" y="2066"/>
                </a:cubicBezTo>
                <a:cubicBezTo>
                  <a:pt x="1497" y="2030"/>
                  <a:pt x="1497" y="1970"/>
                  <a:pt x="1533" y="1934"/>
                </a:cubicBezTo>
                <a:cubicBezTo>
                  <a:pt x="1568" y="1897"/>
                  <a:pt x="1625" y="1897"/>
                  <a:pt x="1661" y="1934"/>
                </a:cubicBezTo>
                <a:cubicBezTo>
                  <a:pt x="1902" y="2183"/>
                  <a:pt x="1902" y="2183"/>
                  <a:pt x="1902" y="2183"/>
                </a:cubicBezTo>
                <a:cubicBezTo>
                  <a:pt x="2290" y="1572"/>
                  <a:pt x="2290" y="1572"/>
                  <a:pt x="2290" y="1572"/>
                </a:cubicBezTo>
                <a:cubicBezTo>
                  <a:pt x="2321" y="1531"/>
                  <a:pt x="2378" y="1524"/>
                  <a:pt x="2417" y="1556"/>
                </a:cubicBezTo>
                <a:cubicBezTo>
                  <a:pt x="2457" y="1588"/>
                  <a:pt x="2464" y="1647"/>
                  <a:pt x="2433" y="1687"/>
                </a:cubicBezTo>
                <a:cubicBezTo>
                  <a:pt x="1992" y="2382"/>
                  <a:pt x="1992" y="2382"/>
                  <a:pt x="1992" y="2382"/>
                </a:cubicBezTo>
                <a:close/>
                <a:moveTo>
                  <a:pt x="2199" y="404"/>
                </a:moveTo>
                <a:cubicBezTo>
                  <a:pt x="2199" y="333"/>
                  <a:pt x="2144" y="275"/>
                  <a:pt x="2075" y="275"/>
                </a:cubicBezTo>
                <a:cubicBezTo>
                  <a:pt x="2026" y="275"/>
                  <a:pt x="2026" y="275"/>
                  <a:pt x="2026" y="275"/>
                </a:cubicBezTo>
                <a:cubicBezTo>
                  <a:pt x="2016" y="279"/>
                  <a:pt x="2006" y="281"/>
                  <a:pt x="1995" y="281"/>
                </a:cubicBezTo>
                <a:cubicBezTo>
                  <a:pt x="1945" y="281"/>
                  <a:pt x="1905" y="239"/>
                  <a:pt x="1905" y="187"/>
                </a:cubicBezTo>
                <a:cubicBezTo>
                  <a:pt x="1905" y="136"/>
                  <a:pt x="1945" y="94"/>
                  <a:pt x="1995" y="94"/>
                </a:cubicBezTo>
                <a:cubicBezTo>
                  <a:pt x="2006" y="94"/>
                  <a:pt x="2016" y="96"/>
                  <a:pt x="2026" y="99"/>
                </a:cubicBezTo>
                <a:cubicBezTo>
                  <a:pt x="2120" y="99"/>
                  <a:pt x="2120" y="99"/>
                  <a:pt x="2120" y="99"/>
                </a:cubicBezTo>
                <a:cubicBezTo>
                  <a:pt x="2258" y="99"/>
                  <a:pt x="2369" y="215"/>
                  <a:pt x="2369" y="357"/>
                </a:cubicBezTo>
                <a:cubicBezTo>
                  <a:pt x="2369" y="883"/>
                  <a:pt x="2369" y="883"/>
                  <a:pt x="2369" y="883"/>
                </a:cubicBezTo>
                <a:cubicBezTo>
                  <a:pt x="2315" y="859"/>
                  <a:pt x="2258" y="841"/>
                  <a:pt x="2199" y="827"/>
                </a:cubicBezTo>
                <a:cubicBezTo>
                  <a:pt x="2199" y="404"/>
                  <a:pt x="2199" y="404"/>
                  <a:pt x="2199" y="404"/>
                </a:cubicBezTo>
                <a:cubicBezTo>
                  <a:pt x="2199" y="404"/>
                  <a:pt x="2199" y="404"/>
                  <a:pt x="2199" y="404"/>
                </a:cubicBezTo>
                <a:close/>
                <a:moveTo>
                  <a:pt x="1678" y="375"/>
                </a:moveTo>
                <a:cubicBezTo>
                  <a:pt x="1628" y="375"/>
                  <a:pt x="1587" y="333"/>
                  <a:pt x="1587" y="281"/>
                </a:cubicBezTo>
                <a:cubicBezTo>
                  <a:pt x="1587" y="94"/>
                  <a:pt x="1587" y="94"/>
                  <a:pt x="1587" y="94"/>
                </a:cubicBezTo>
                <a:cubicBezTo>
                  <a:pt x="1587" y="42"/>
                  <a:pt x="1628" y="0"/>
                  <a:pt x="1678" y="0"/>
                </a:cubicBezTo>
                <a:cubicBezTo>
                  <a:pt x="1728" y="0"/>
                  <a:pt x="1769" y="42"/>
                  <a:pt x="1769" y="94"/>
                </a:cubicBezTo>
                <a:cubicBezTo>
                  <a:pt x="1769" y="281"/>
                  <a:pt x="1769" y="281"/>
                  <a:pt x="1769" y="281"/>
                </a:cubicBezTo>
                <a:cubicBezTo>
                  <a:pt x="1769" y="333"/>
                  <a:pt x="1728" y="375"/>
                  <a:pt x="1678" y="375"/>
                </a:cubicBezTo>
                <a:close/>
                <a:moveTo>
                  <a:pt x="1179" y="375"/>
                </a:moveTo>
                <a:cubicBezTo>
                  <a:pt x="1129" y="375"/>
                  <a:pt x="1088" y="333"/>
                  <a:pt x="1088" y="281"/>
                </a:cubicBezTo>
                <a:cubicBezTo>
                  <a:pt x="1088" y="94"/>
                  <a:pt x="1088" y="94"/>
                  <a:pt x="1088" y="94"/>
                </a:cubicBezTo>
                <a:cubicBezTo>
                  <a:pt x="1088" y="42"/>
                  <a:pt x="1129" y="0"/>
                  <a:pt x="1179" y="0"/>
                </a:cubicBezTo>
                <a:cubicBezTo>
                  <a:pt x="1229" y="0"/>
                  <a:pt x="1270" y="42"/>
                  <a:pt x="1270" y="94"/>
                </a:cubicBezTo>
                <a:cubicBezTo>
                  <a:pt x="1270" y="281"/>
                  <a:pt x="1270" y="281"/>
                  <a:pt x="1270" y="281"/>
                </a:cubicBezTo>
                <a:cubicBezTo>
                  <a:pt x="1270" y="333"/>
                  <a:pt x="1229" y="375"/>
                  <a:pt x="1179" y="375"/>
                </a:cubicBezTo>
                <a:close/>
                <a:moveTo>
                  <a:pt x="249" y="2547"/>
                </a:moveTo>
                <a:cubicBezTo>
                  <a:pt x="112" y="2547"/>
                  <a:pt x="0" y="2431"/>
                  <a:pt x="0" y="2289"/>
                </a:cubicBezTo>
                <a:cubicBezTo>
                  <a:pt x="0" y="357"/>
                  <a:pt x="0" y="357"/>
                  <a:pt x="0" y="357"/>
                </a:cubicBezTo>
                <a:cubicBezTo>
                  <a:pt x="0" y="215"/>
                  <a:pt x="112" y="99"/>
                  <a:pt x="249" y="99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42" y="96"/>
                  <a:pt x="352" y="94"/>
                  <a:pt x="363" y="94"/>
                </a:cubicBezTo>
                <a:cubicBezTo>
                  <a:pt x="413" y="94"/>
                  <a:pt x="453" y="136"/>
                  <a:pt x="453" y="187"/>
                </a:cubicBezTo>
                <a:cubicBezTo>
                  <a:pt x="453" y="239"/>
                  <a:pt x="413" y="281"/>
                  <a:pt x="363" y="281"/>
                </a:cubicBezTo>
                <a:cubicBezTo>
                  <a:pt x="352" y="281"/>
                  <a:pt x="342" y="279"/>
                  <a:pt x="332" y="275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26" y="275"/>
                  <a:pt x="170" y="333"/>
                  <a:pt x="170" y="404"/>
                </a:cubicBezTo>
                <a:cubicBezTo>
                  <a:pt x="170" y="2242"/>
                  <a:pt x="170" y="2242"/>
                  <a:pt x="170" y="2242"/>
                </a:cubicBezTo>
                <a:cubicBezTo>
                  <a:pt x="170" y="2313"/>
                  <a:pt x="226" y="2371"/>
                  <a:pt x="295" y="2371"/>
                </a:cubicBezTo>
                <a:cubicBezTo>
                  <a:pt x="953" y="2371"/>
                  <a:pt x="953" y="2371"/>
                  <a:pt x="953" y="2371"/>
                </a:cubicBezTo>
                <a:cubicBezTo>
                  <a:pt x="979" y="2433"/>
                  <a:pt x="1010" y="2492"/>
                  <a:pt x="1046" y="2547"/>
                </a:cubicBezTo>
                <a:cubicBezTo>
                  <a:pt x="249" y="2547"/>
                  <a:pt x="249" y="2547"/>
                  <a:pt x="249" y="2547"/>
                </a:cubicBezTo>
                <a:close/>
                <a:moveTo>
                  <a:pt x="680" y="375"/>
                </a:moveTo>
                <a:cubicBezTo>
                  <a:pt x="630" y="375"/>
                  <a:pt x="589" y="333"/>
                  <a:pt x="589" y="281"/>
                </a:cubicBezTo>
                <a:cubicBezTo>
                  <a:pt x="589" y="94"/>
                  <a:pt x="589" y="94"/>
                  <a:pt x="589" y="94"/>
                </a:cubicBezTo>
                <a:cubicBezTo>
                  <a:pt x="589" y="42"/>
                  <a:pt x="630" y="0"/>
                  <a:pt x="680" y="0"/>
                </a:cubicBezTo>
                <a:cubicBezTo>
                  <a:pt x="730" y="0"/>
                  <a:pt x="771" y="42"/>
                  <a:pt x="771" y="94"/>
                </a:cubicBezTo>
                <a:cubicBezTo>
                  <a:pt x="771" y="281"/>
                  <a:pt x="771" y="281"/>
                  <a:pt x="771" y="281"/>
                </a:cubicBezTo>
                <a:cubicBezTo>
                  <a:pt x="771" y="333"/>
                  <a:pt x="730" y="375"/>
                  <a:pt x="680" y="3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22"/>
          <p:cNvSpPr>
            <a:spLocks noEditPoints="1"/>
          </p:cNvSpPr>
          <p:nvPr/>
        </p:nvSpPr>
        <p:spPr bwMode="auto">
          <a:xfrm>
            <a:off x="6588126" y="5249863"/>
            <a:ext cx="723900" cy="868362"/>
          </a:xfrm>
          <a:custGeom>
            <a:avLst/>
            <a:gdLst>
              <a:gd name="T0" fmla="*/ 608 w 2388"/>
              <a:gd name="T1" fmla="*/ 348 h 2867"/>
              <a:gd name="T2" fmla="*/ 578 w 2388"/>
              <a:gd name="T3" fmla="*/ 200 h 2867"/>
              <a:gd name="T4" fmla="*/ 495 w 2388"/>
              <a:gd name="T5" fmla="*/ 248 h 2867"/>
              <a:gd name="T6" fmla="*/ 79 w 2388"/>
              <a:gd name="T7" fmla="*/ 664 h 2867"/>
              <a:gd name="T8" fmla="*/ 31 w 2388"/>
              <a:gd name="T9" fmla="*/ 747 h 2867"/>
              <a:gd name="T10" fmla="*/ 179 w 2388"/>
              <a:gd name="T11" fmla="*/ 777 h 2867"/>
              <a:gd name="T12" fmla="*/ 79 w 2388"/>
              <a:gd name="T13" fmla="*/ 664 h 2867"/>
              <a:gd name="T14" fmla="*/ 190 w 2388"/>
              <a:gd name="T15" fmla="*/ 1386 h 2867"/>
              <a:gd name="T16" fmla="*/ 668 w 2388"/>
              <a:gd name="T17" fmla="*/ 2342 h 2867"/>
              <a:gd name="T18" fmla="*/ 1528 w 2388"/>
              <a:gd name="T19" fmla="*/ 2533 h 2867"/>
              <a:gd name="T20" fmla="*/ 1719 w 2388"/>
              <a:gd name="T21" fmla="*/ 2237 h 2867"/>
              <a:gd name="T22" fmla="*/ 1194 w 2388"/>
              <a:gd name="T23" fmla="*/ 382 h 2867"/>
              <a:gd name="T24" fmla="*/ 1624 w 2388"/>
              <a:gd name="T25" fmla="*/ 2246 h 2867"/>
              <a:gd name="T26" fmla="*/ 955 w 2388"/>
              <a:gd name="T27" fmla="*/ 2437 h 2867"/>
              <a:gd name="T28" fmla="*/ 764 w 2388"/>
              <a:gd name="T29" fmla="*/ 2181 h 2867"/>
              <a:gd name="T30" fmla="*/ 1194 w 2388"/>
              <a:gd name="T31" fmla="*/ 478 h 2867"/>
              <a:gd name="T32" fmla="*/ 1624 w 2388"/>
              <a:gd name="T33" fmla="*/ 2181 h 2867"/>
              <a:gd name="T34" fmla="*/ 1242 w 2388"/>
              <a:gd name="T35" fmla="*/ 143 h 2867"/>
              <a:gd name="T36" fmla="*/ 1194 w 2388"/>
              <a:gd name="T37" fmla="*/ 0 h 2867"/>
              <a:gd name="T38" fmla="*/ 1146 w 2388"/>
              <a:gd name="T39" fmla="*/ 143 h 2867"/>
              <a:gd name="T40" fmla="*/ 1911 w 2388"/>
              <a:gd name="T41" fmla="*/ 1290 h 2867"/>
              <a:gd name="T42" fmla="*/ 1911 w 2388"/>
              <a:gd name="T43" fmla="*/ 1386 h 2867"/>
              <a:gd name="T44" fmla="*/ 1911 w 2388"/>
              <a:gd name="T45" fmla="*/ 1290 h 2867"/>
              <a:gd name="T46" fmla="*/ 1146 w 2388"/>
              <a:gd name="T47" fmla="*/ 669 h 2867"/>
              <a:gd name="T48" fmla="*/ 1195 w 2388"/>
              <a:gd name="T49" fmla="*/ 717 h 2867"/>
              <a:gd name="T50" fmla="*/ 1945 w 2388"/>
              <a:gd name="T51" fmla="*/ 1243 h 2867"/>
              <a:gd name="T52" fmla="*/ 1481 w 2388"/>
              <a:gd name="T53" fmla="*/ 2628 h 2867"/>
              <a:gd name="T54" fmla="*/ 859 w 2388"/>
              <a:gd name="T55" fmla="*/ 2676 h 2867"/>
              <a:gd name="T56" fmla="*/ 1481 w 2388"/>
              <a:gd name="T57" fmla="*/ 2724 h 2867"/>
              <a:gd name="T58" fmla="*/ 1481 w 2388"/>
              <a:gd name="T59" fmla="*/ 2628 h 2867"/>
              <a:gd name="T60" fmla="*/ 2309 w 2388"/>
              <a:gd name="T61" fmla="*/ 664 h 2867"/>
              <a:gd name="T62" fmla="*/ 2209 w 2388"/>
              <a:gd name="T63" fmla="*/ 777 h 2867"/>
              <a:gd name="T64" fmla="*/ 2357 w 2388"/>
              <a:gd name="T65" fmla="*/ 747 h 2867"/>
              <a:gd name="T66" fmla="*/ 1845 w 2388"/>
              <a:gd name="T67" fmla="*/ 331 h 2867"/>
              <a:gd name="T68" fmla="*/ 1875 w 2388"/>
              <a:gd name="T69" fmla="*/ 183 h 2867"/>
              <a:gd name="T70" fmla="*/ 1762 w 2388"/>
              <a:gd name="T71" fmla="*/ 283 h 2867"/>
              <a:gd name="T72" fmla="*/ 1845 w 2388"/>
              <a:gd name="T73" fmla="*/ 331 h 2867"/>
              <a:gd name="T74" fmla="*/ 1003 w 2388"/>
              <a:gd name="T75" fmla="*/ 2772 h 2867"/>
              <a:gd name="T76" fmla="*/ 1003 w 2388"/>
              <a:gd name="T77" fmla="*/ 2867 h 2867"/>
              <a:gd name="T78" fmla="*/ 1433 w 2388"/>
              <a:gd name="T79" fmla="*/ 2819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88" h="2867">
                <a:moveTo>
                  <a:pt x="543" y="331"/>
                </a:moveTo>
                <a:cubicBezTo>
                  <a:pt x="556" y="353"/>
                  <a:pt x="585" y="361"/>
                  <a:pt x="608" y="348"/>
                </a:cubicBezTo>
                <a:cubicBezTo>
                  <a:pt x="631" y="335"/>
                  <a:pt x="639" y="306"/>
                  <a:pt x="625" y="283"/>
                </a:cubicBezTo>
                <a:cubicBezTo>
                  <a:pt x="578" y="200"/>
                  <a:pt x="578" y="200"/>
                  <a:pt x="578" y="200"/>
                </a:cubicBezTo>
                <a:cubicBezTo>
                  <a:pt x="565" y="177"/>
                  <a:pt x="535" y="169"/>
                  <a:pt x="512" y="183"/>
                </a:cubicBezTo>
                <a:cubicBezTo>
                  <a:pt x="489" y="196"/>
                  <a:pt x="482" y="225"/>
                  <a:pt x="495" y="248"/>
                </a:cubicBezTo>
                <a:cubicBezTo>
                  <a:pt x="543" y="331"/>
                  <a:pt x="543" y="331"/>
                  <a:pt x="543" y="331"/>
                </a:cubicBezTo>
                <a:close/>
                <a:moveTo>
                  <a:pt x="79" y="664"/>
                </a:moveTo>
                <a:cubicBezTo>
                  <a:pt x="56" y="651"/>
                  <a:pt x="27" y="659"/>
                  <a:pt x="13" y="682"/>
                </a:cubicBezTo>
                <a:cubicBezTo>
                  <a:pt x="0" y="705"/>
                  <a:pt x="8" y="734"/>
                  <a:pt x="31" y="747"/>
                </a:cubicBezTo>
                <a:cubicBezTo>
                  <a:pt x="114" y="795"/>
                  <a:pt x="114" y="795"/>
                  <a:pt x="114" y="795"/>
                </a:cubicBezTo>
                <a:cubicBezTo>
                  <a:pt x="136" y="808"/>
                  <a:pt x="166" y="800"/>
                  <a:pt x="179" y="777"/>
                </a:cubicBezTo>
                <a:cubicBezTo>
                  <a:pt x="192" y="754"/>
                  <a:pt x="184" y="725"/>
                  <a:pt x="161" y="712"/>
                </a:cubicBezTo>
                <a:cubicBezTo>
                  <a:pt x="79" y="664"/>
                  <a:pt x="79" y="664"/>
                  <a:pt x="79" y="664"/>
                </a:cubicBezTo>
                <a:close/>
                <a:moveTo>
                  <a:pt x="1194" y="382"/>
                </a:moveTo>
                <a:cubicBezTo>
                  <a:pt x="640" y="382"/>
                  <a:pt x="190" y="832"/>
                  <a:pt x="190" y="1386"/>
                </a:cubicBezTo>
                <a:cubicBezTo>
                  <a:pt x="190" y="1747"/>
                  <a:pt x="382" y="2060"/>
                  <a:pt x="668" y="2237"/>
                </a:cubicBezTo>
                <a:cubicBezTo>
                  <a:pt x="668" y="2342"/>
                  <a:pt x="668" y="2342"/>
                  <a:pt x="668" y="2342"/>
                </a:cubicBezTo>
                <a:cubicBezTo>
                  <a:pt x="668" y="2447"/>
                  <a:pt x="754" y="2533"/>
                  <a:pt x="859" y="2533"/>
                </a:cubicBezTo>
                <a:cubicBezTo>
                  <a:pt x="1528" y="2533"/>
                  <a:pt x="1528" y="2533"/>
                  <a:pt x="1528" y="2533"/>
                </a:cubicBezTo>
                <a:cubicBezTo>
                  <a:pt x="1634" y="2533"/>
                  <a:pt x="1719" y="2447"/>
                  <a:pt x="1719" y="2342"/>
                </a:cubicBezTo>
                <a:cubicBezTo>
                  <a:pt x="1719" y="2237"/>
                  <a:pt x="1719" y="2237"/>
                  <a:pt x="1719" y="2237"/>
                </a:cubicBezTo>
                <a:cubicBezTo>
                  <a:pt x="2005" y="2060"/>
                  <a:pt x="2197" y="1747"/>
                  <a:pt x="2197" y="1386"/>
                </a:cubicBezTo>
                <a:cubicBezTo>
                  <a:pt x="2197" y="831"/>
                  <a:pt x="1748" y="382"/>
                  <a:pt x="1194" y="382"/>
                </a:cubicBezTo>
                <a:close/>
                <a:moveTo>
                  <a:pt x="1624" y="2181"/>
                </a:moveTo>
                <a:cubicBezTo>
                  <a:pt x="1624" y="2246"/>
                  <a:pt x="1624" y="2246"/>
                  <a:pt x="1624" y="2246"/>
                </a:cubicBezTo>
                <a:cubicBezTo>
                  <a:pt x="1624" y="2352"/>
                  <a:pt x="1538" y="2437"/>
                  <a:pt x="1433" y="2437"/>
                </a:cubicBezTo>
                <a:cubicBezTo>
                  <a:pt x="955" y="2437"/>
                  <a:pt x="955" y="2437"/>
                  <a:pt x="955" y="2437"/>
                </a:cubicBezTo>
                <a:cubicBezTo>
                  <a:pt x="849" y="2437"/>
                  <a:pt x="764" y="2351"/>
                  <a:pt x="764" y="2246"/>
                </a:cubicBezTo>
                <a:cubicBezTo>
                  <a:pt x="764" y="2181"/>
                  <a:pt x="764" y="2181"/>
                  <a:pt x="764" y="2181"/>
                </a:cubicBezTo>
                <a:cubicBezTo>
                  <a:pt x="481" y="2027"/>
                  <a:pt x="286" y="1731"/>
                  <a:pt x="286" y="1386"/>
                </a:cubicBezTo>
                <a:cubicBezTo>
                  <a:pt x="286" y="884"/>
                  <a:pt x="693" y="478"/>
                  <a:pt x="1194" y="478"/>
                </a:cubicBezTo>
                <a:cubicBezTo>
                  <a:pt x="1695" y="478"/>
                  <a:pt x="2102" y="884"/>
                  <a:pt x="2102" y="1386"/>
                </a:cubicBezTo>
                <a:cubicBezTo>
                  <a:pt x="2102" y="1731"/>
                  <a:pt x="1907" y="2027"/>
                  <a:pt x="1624" y="2181"/>
                </a:cubicBezTo>
                <a:close/>
                <a:moveTo>
                  <a:pt x="1194" y="191"/>
                </a:moveTo>
                <a:cubicBezTo>
                  <a:pt x="1220" y="191"/>
                  <a:pt x="1242" y="170"/>
                  <a:pt x="1242" y="143"/>
                </a:cubicBezTo>
                <a:cubicBezTo>
                  <a:pt x="1242" y="48"/>
                  <a:pt x="1242" y="48"/>
                  <a:pt x="1242" y="48"/>
                </a:cubicBezTo>
                <a:cubicBezTo>
                  <a:pt x="1242" y="21"/>
                  <a:pt x="1220" y="0"/>
                  <a:pt x="1194" y="0"/>
                </a:cubicBezTo>
                <a:cubicBezTo>
                  <a:pt x="1167" y="0"/>
                  <a:pt x="1146" y="21"/>
                  <a:pt x="1146" y="48"/>
                </a:cubicBezTo>
                <a:cubicBezTo>
                  <a:pt x="1146" y="143"/>
                  <a:pt x="1146" y="143"/>
                  <a:pt x="1146" y="143"/>
                </a:cubicBezTo>
                <a:cubicBezTo>
                  <a:pt x="1146" y="170"/>
                  <a:pt x="1167" y="191"/>
                  <a:pt x="1194" y="191"/>
                </a:cubicBezTo>
                <a:close/>
                <a:moveTo>
                  <a:pt x="1911" y="1290"/>
                </a:moveTo>
                <a:cubicBezTo>
                  <a:pt x="1884" y="1290"/>
                  <a:pt x="1863" y="1312"/>
                  <a:pt x="1863" y="1338"/>
                </a:cubicBezTo>
                <a:cubicBezTo>
                  <a:pt x="1863" y="1364"/>
                  <a:pt x="1884" y="1386"/>
                  <a:pt x="1911" y="1386"/>
                </a:cubicBezTo>
                <a:cubicBezTo>
                  <a:pt x="1937" y="1386"/>
                  <a:pt x="1958" y="1364"/>
                  <a:pt x="1958" y="1338"/>
                </a:cubicBezTo>
                <a:cubicBezTo>
                  <a:pt x="1958" y="1312"/>
                  <a:pt x="1937" y="1290"/>
                  <a:pt x="1911" y="1290"/>
                </a:cubicBezTo>
                <a:close/>
                <a:moveTo>
                  <a:pt x="1194" y="621"/>
                </a:moveTo>
                <a:cubicBezTo>
                  <a:pt x="1167" y="621"/>
                  <a:pt x="1146" y="642"/>
                  <a:pt x="1146" y="669"/>
                </a:cubicBezTo>
                <a:cubicBezTo>
                  <a:pt x="1146" y="695"/>
                  <a:pt x="1167" y="717"/>
                  <a:pt x="1194" y="717"/>
                </a:cubicBezTo>
                <a:cubicBezTo>
                  <a:pt x="1194" y="717"/>
                  <a:pt x="1195" y="717"/>
                  <a:pt x="1195" y="717"/>
                </a:cubicBezTo>
                <a:cubicBezTo>
                  <a:pt x="1515" y="717"/>
                  <a:pt x="1782" y="942"/>
                  <a:pt x="1848" y="1243"/>
                </a:cubicBezTo>
                <a:cubicBezTo>
                  <a:pt x="1945" y="1243"/>
                  <a:pt x="1945" y="1243"/>
                  <a:pt x="1945" y="1243"/>
                </a:cubicBezTo>
                <a:cubicBezTo>
                  <a:pt x="1878" y="889"/>
                  <a:pt x="1567" y="621"/>
                  <a:pt x="1194" y="621"/>
                </a:cubicBezTo>
                <a:close/>
                <a:moveTo>
                  <a:pt x="1481" y="2628"/>
                </a:moveTo>
                <a:cubicBezTo>
                  <a:pt x="907" y="2628"/>
                  <a:pt x="907" y="2628"/>
                  <a:pt x="907" y="2628"/>
                </a:cubicBezTo>
                <a:cubicBezTo>
                  <a:pt x="881" y="2628"/>
                  <a:pt x="859" y="2649"/>
                  <a:pt x="859" y="2676"/>
                </a:cubicBezTo>
                <a:cubicBezTo>
                  <a:pt x="859" y="2702"/>
                  <a:pt x="881" y="2724"/>
                  <a:pt x="907" y="2724"/>
                </a:cubicBezTo>
                <a:cubicBezTo>
                  <a:pt x="1481" y="2724"/>
                  <a:pt x="1481" y="2724"/>
                  <a:pt x="1481" y="2724"/>
                </a:cubicBezTo>
                <a:cubicBezTo>
                  <a:pt x="1507" y="2724"/>
                  <a:pt x="1528" y="2702"/>
                  <a:pt x="1528" y="2676"/>
                </a:cubicBezTo>
                <a:cubicBezTo>
                  <a:pt x="1528" y="2650"/>
                  <a:pt x="1507" y="2628"/>
                  <a:pt x="1481" y="2628"/>
                </a:cubicBezTo>
                <a:close/>
                <a:moveTo>
                  <a:pt x="2374" y="682"/>
                </a:moveTo>
                <a:cubicBezTo>
                  <a:pt x="2361" y="659"/>
                  <a:pt x="2332" y="651"/>
                  <a:pt x="2309" y="664"/>
                </a:cubicBezTo>
                <a:cubicBezTo>
                  <a:pt x="2226" y="712"/>
                  <a:pt x="2226" y="712"/>
                  <a:pt x="2226" y="712"/>
                </a:cubicBezTo>
                <a:cubicBezTo>
                  <a:pt x="2203" y="725"/>
                  <a:pt x="2196" y="754"/>
                  <a:pt x="2209" y="777"/>
                </a:cubicBezTo>
                <a:cubicBezTo>
                  <a:pt x="2222" y="800"/>
                  <a:pt x="2251" y="808"/>
                  <a:pt x="2274" y="795"/>
                </a:cubicBezTo>
                <a:cubicBezTo>
                  <a:pt x="2357" y="747"/>
                  <a:pt x="2357" y="747"/>
                  <a:pt x="2357" y="747"/>
                </a:cubicBezTo>
                <a:cubicBezTo>
                  <a:pt x="2380" y="734"/>
                  <a:pt x="2388" y="705"/>
                  <a:pt x="2374" y="682"/>
                </a:cubicBezTo>
                <a:close/>
                <a:moveTo>
                  <a:pt x="1845" y="331"/>
                </a:moveTo>
                <a:cubicBezTo>
                  <a:pt x="1893" y="248"/>
                  <a:pt x="1893" y="248"/>
                  <a:pt x="1893" y="248"/>
                </a:cubicBezTo>
                <a:cubicBezTo>
                  <a:pt x="1906" y="225"/>
                  <a:pt x="1898" y="196"/>
                  <a:pt x="1875" y="183"/>
                </a:cubicBezTo>
                <a:cubicBezTo>
                  <a:pt x="1853" y="170"/>
                  <a:pt x="1823" y="177"/>
                  <a:pt x="1810" y="200"/>
                </a:cubicBezTo>
                <a:cubicBezTo>
                  <a:pt x="1762" y="283"/>
                  <a:pt x="1762" y="283"/>
                  <a:pt x="1762" y="283"/>
                </a:cubicBezTo>
                <a:cubicBezTo>
                  <a:pt x="1749" y="306"/>
                  <a:pt x="1757" y="335"/>
                  <a:pt x="1780" y="348"/>
                </a:cubicBezTo>
                <a:cubicBezTo>
                  <a:pt x="1803" y="361"/>
                  <a:pt x="1832" y="353"/>
                  <a:pt x="1845" y="331"/>
                </a:cubicBezTo>
                <a:close/>
                <a:moveTo>
                  <a:pt x="1385" y="2772"/>
                </a:moveTo>
                <a:cubicBezTo>
                  <a:pt x="1003" y="2772"/>
                  <a:pt x="1003" y="2772"/>
                  <a:pt x="1003" y="2772"/>
                </a:cubicBezTo>
                <a:cubicBezTo>
                  <a:pt x="976" y="2772"/>
                  <a:pt x="955" y="2793"/>
                  <a:pt x="955" y="2819"/>
                </a:cubicBezTo>
                <a:cubicBezTo>
                  <a:pt x="955" y="2846"/>
                  <a:pt x="976" y="2867"/>
                  <a:pt x="1003" y="2867"/>
                </a:cubicBezTo>
                <a:cubicBezTo>
                  <a:pt x="1385" y="2867"/>
                  <a:pt x="1385" y="2867"/>
                  <a:pt x="1385" y="2867"/>
                </a:cubicBezTo>
                <a:cubicBezTo>
                  <a:pt x="1412" y="2867"/>
                  <a:pt x="1433" y="2846"/>
                  <a:pt x="1433" y="2819"/>
                </a:cubicBezTo>
                <a:cubicBezTo>
                  <a:pt x="1433" y="2793"/>
                  <a:pt x="1411" y="2772"/>
                  <a:pt x="1385" y="27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8" y="965277"/>
            <a:ext cx="69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跨场景泛化能力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实验结果分析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097" y="1550052"/>
            <a:ext cx="94162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相较于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，更换新导航场景后本模型的导航表现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没有明显变差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，这表明本模型具有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更好的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跨场景泛化能力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15" y="2685106"/>
            <a:ext cx="6095485" cy="358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5106"/>
            <a:ext cx="6095485" cy="358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8" y="965277"/>
            <a:ext cx="9622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跨场景泛化能力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训练场景数量与跨场景导航表现关系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096" y="1550052"/>
            <a:ext cx="707751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本模型的训练场景数量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越多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，跨场景导航表现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越好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295" y="2201448"/>
            <a:ext cx="8721409" cy="4585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8" y="965277"/>
            <a:ext cx="805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跨场景泛化能力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微调后的跨场景泛化能力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096" y="1550052"/>
            <a:ext cx="1178084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1-5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分别指训练场景数为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的本模型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微调后模型的平均轨迹长度减少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93.45—233.25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，导航成功率提升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4.4%—12.3%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49953"/>
            <a:ext cx="6095999" cy="33856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49953"/>
            <a:ext cx="6096000" cy="3385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8" y="965277"/>
            <a:ext cx="932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目标检测器性能对导航的影响</a:t>
            </a:r>
            <a:r>
              <a:rPr lang="en-US" altLang="zh-CN" sz="32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目标检测器选取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229" y="1550052"/>
            <a:ext cx="5973887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主要采用两个指标衡量目标检测器性能：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mAP:0.5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——IoU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阈值为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0.5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时，各类别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PR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曲线与坐标轴非负部分围成的面积平均值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物体检测类别数目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能检测的物体类别数量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共选用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个目标检测器进行实验，所有目标检测器均使用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COCO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r>
              <a:rPr lang="en-US" altLang="zh-CN" sz="2400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进行训练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6226116" y="1550052"/>
          <a:ext cx="5862054" cy="4701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527"/>
                <a:gridCol w="1479390"/>
                <a:gridCol w="1294623"/>
                <a:gridCol w="1465514"/>
              </a:tblGrid>
              <a:tr h="10095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目标检测器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模型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mAP:0.5</a:t>
                      </a:r>
                      <a:endParaRPr 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物体检测种类数目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YOLOv5s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0.124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YOLOv5s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0.53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YOLOv5s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0.62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YOLOv5s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0.17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YOLOv5n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0.46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YOLOv5l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0.67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5273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检测器</a:t>
                      </a: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YOLOv5x</a:t>
                      </a:r>
                      <a:endParaRPr 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0.69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80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6" name="文本框 35"/>
          <p:cNvSpPr txBox="1"/>
          <p:nvPr/>
        </p:nvSpPr>
        <p:spPr>
          <a:xfrm>
            <a:off x="0" y="6268915"/>
            <a:ext cx="1158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>
                <a:hlinkClick r:id="rId1"/>
              </a:rPr>
              <a:t>[1] Lin T Y, Maire M, Belongie S, et al. Microsoft coco: Common objects in context[C]//European conference on computer vision. Springer, Cham, 2014: 740-755.</a:t>
            </a:r>
            <a:endParaRPr lang="en-US" altLang="zh-CN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7" y="965277"/>
            <a:ext cx="891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目标检测器性能对导航的影响</a:t>
            </a:r>
            <a:r>
              <a:rPr lang="en-US" altLang="zh-CN" sz="32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实验场景选取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848" y="1550052"/>
            <a:ext cx="1108095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本实验共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选用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个仿真场景进行实验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2705386" y="2417398"/>
          <a:ext cx="6215876" cy="393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938"/>
                <a:gridCol w="3107938"/>
              </a:tblGrid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厨房</a:t>
                      </a:r>
                      <a:endParaRPr lang="zh-CN" alt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起居室</a:t>
                      </a:r>
                      <a:endParaRPr lang="zh-CN" alt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FloorPlan1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FloorPlan4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FloorPlan206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FloorPlan16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FloorPlan210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FloorPlan23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FloorPlan212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  <a:tr h="6564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FloorPlan28</a:t>
                      </a:r>
                      <a:endParaRPr lang="en-US" sz="2000" kern="10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FloorPlan213</a:t>
                      </a:r>
                      <a:endParaRPr lang="en-US" sz="20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7" y="965277"/>
            <a:ext cx="803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目标检测器性能对导航的影响</a:t>
            </a:r>
            <a:r>
              <a:rPr lang="en-US" altLang="zh-CN" sz="3200" b="1" dirty="0">
                <a:latin typeface="+mj-ea"/>
                <a:ea typeface="+mj-ea"/>
              </a:rPr>
              <a:t>——</a:t>
            </a:r>
            <a:r>
              <a:rPr lang="zh-CN" altLang="en-US" sz="3200" b="1" dirty="0">
                <a:latin typeface="+mj-ea"/>
                <a:ea typeface="+mj-ea"/>
              </a:rPr>
              <a:t>结果分析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897" y="1501036"/>
            <a:ext cx="1153062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高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值的目标检测器可以使模型具有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更高的导航成功率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更短的平均轨迹长度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物体检测类别数目对导航表现则无显著影响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6257" y="2553928"/>
            <a:ext cx="4407706" cy="4242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371590" y="5145405"/>
            <a:ext cx="3670935" cy="12045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2288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91136" y="2332432"/>
            <a:ext cx="16589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+mj-ea"/>
                <a:ea typeface="+mj-ea"/>
              </a:rPr>
              <a:t>目录</a:t>
            </a:r>
            <a:endParaRPr lang="en-US" altLang="zh-CN" sz="4800" b="1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36274" y="3759288"/>
            <a:ext cx="26979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01 </a:t>
            </a:r>
            <a:r>
              <a:rPr lang="zh-CN" altLang="en-US" sz="3200" dirty="0"/>
              <a:t>研究背景</a:t>
            </a:r>
            <a:endParaRPr lang="zh-CN" altLang="en-US" sz="32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3176109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552935" y="3758653"/>
            <a:ext cx="27992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02 </a:t>
            </a:r>
            <a:r>
              <a:rPr lang="zh-CN" altLang="en-US" sz="3200" dirty="0"/>
              <a:t>研究内容</a:t>
            </a:r>
            <a:endParaRPr lang="zh-CN" altLang="en-US" sz="3200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7460070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52784" y="5467033"/>
            <a:ext cx="2693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03 </a:t>
            </a:r>
            <a:r>
              <a:rPr lang="zh-CN" altLang="en-US" sz="3200" dirty="0"/>
              <a:t>实验分析</a:t>
            </a:r>
            <a:endParaRPr lang="zh-CN" altLang="en-US" sz="3200" dirty="0"/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3180094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552935" y="5443538"/>
            <a:ext cx="25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工作总结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7456085" y="5398778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6680993" y="372227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3" name="Group 12"/>
          <p:cNvGrpSpPr>
            <a:grpSpLocks noChangeAspect="1"/>
          </p:cNvGrpSpPr>
          <p:nvPr/>
        </p:nvGrpSpPr>
        <p:grpSpPr bwMode="auto">
          <a:xfrm>
            <a:off x="2362200" y="3860800"/>
            <a:ext cx="719138" cy="542925"/>
            <a:chOff x="1496" y="2432"/>
            <a:chExt cx="453" cy="342"/>
          </a:xfrm>
          <a:solidFill>
            <a:schemeClr val="accent1"/>
          </a:solidFill>
        </p:grpSpPr>
        <p:sp>
          <p:nvSpPr>
            <p:cNvPr id="75" name="Freeform 13"/>
            <p:cNvSpPr/>
            <p:nvPr/>
          </p:nvSpPr>
          <p:spPr bwMode="auto">
            <a:xfrm>
              <a:off x="1496" y="2432"/>
              <a:ext cx="453" cy="342"/>
            </a:xfrm>
            <a:custGeom>
              <a:avLst/>
              <a:gdLst>
                <a:gd name="T0" fmla="*/ 3051 w 3053"/>
                <a:gd name="T1" fmla="*/ 804 h 2295"/>
                <a:gd name="T2" fmla="*/ 2971 w 3053"/>
                <a:gd name="T3" fmla="*/ 724 h 2295"/>
                <a:gd name="T4" fmla="*/ 2256 w 3053"/>
                <a:gd name="T5" fmla="*/ 726 h 2295"/>
                <a:gd name="T6" fmla="*/ 2191 w 3053"/>
                <a:gd name="T7" fmla="*/ 661 h 2295"/>
                <a:gd name="T8" fmla="*/ 2256 w 3053"/>
                <a:gd name="T9" fmla="*/ 596 h 2295"/>
                <a:gd name="T10" fmla="*/ 2662 w 3053"/>
                <a:gd name="T11" fmla="*/ 596 h 2295"/>
                <a:gd name="T12" fmla="*/ 2742 w 3053"/>
                <a:gd name="T13" fmla="*/ 516 h 2295"/>
                <a:gd name="T14" fmla="*/ 2662 w 3053"/>
                <a:gd name="T15" fmla="*/ 436 h 2295"/>
                <a:gd name="T16" fmla="*/ 2378 w 3053"/>
                <a:gd name="T17" fmla="*/ 436 h 2295"/>
                <a:gd name="T18" fmla="*/ 1477 w 3053"/>
                <a:gd name="T19" fmla="*/ 0 h 2295"/>
                <a:gd name="T20" fmla="*/ 330 w 3053"/>
                <a:gd name="T21" fmla="*/ 1148 h 2295"/>
                <a:gd name="T22" fmla="*/ 368 w 3053"/>
                <a:gd name="T23" fmla="*/ 1442 h 2295"/>
                <a:gd name="T24" fmla="*/ 243 w 3053"/>
                <a:gd name="T25" fmla="*/ 1442 h 2295"/>
                <a:gd name="T26" fmla="*/ 163 w 3053"/>
                <a:gd name="T27" fmla="*/ 1522 h 2295"/>
                <a:gd name="T28" fmla="*/ 243 w 3053"/>
                <a:gd name="T29" fmla="*/ 1602 h 2295"/>
                <a:gd name="T30" fmla="*/ 423 w 3053"/>
                <a:gd name="T31" fmla="*/ 1602 h 2295"/>
                <a:gd name="T32" fmla="*/ 424 w 3053"/>
                <a:gd name="T33" fmla="*/ 1602 h 2295"/>
                <a:gd name="T34" fmla="*/ 536 w 3053"/>
                <a:gd name="T35" fmla="*/ 1602 h 2295"/>
                <a:gd name="T36" fmla="*/ 581 w 3053"/>
                <a:gd name="T37" fmla="*/ 1647 h 2295"/>
                <a:gd name="T38" fmla="*/ 536 w 3053"/>
                <a:gd name="T39" fmla="*/ 1692 h 2295"/>
                <a:gd name="T40" fmla="*/ 467 w 3053"/>
                <a:gd name="T41" fmla="*/ 1692 h 2295"/>
                <a:gd name="T42" fmla="*/ 467 w 3053"/>
                <a:gd name="T43" fmla="*/ 1692 h 2295"/>
                <a:gd name="T44" fmla="*/ 82 w 3053"/>
                <a:gd name="T45" fmla="*/ 1692 h 2295"/>
                <a:gd name="T46" fmla="*/ 2 w 3053"/>
                <a:gd name="T47" fmla="*/ 1772 h 2295"/>
                <a:gd name="T48" fmla="*/ 82 w 3053"/>
                <a:gd name="T49" fmla="*/ 1852 h 2295"/>
                <a:gd name="T50" fmla="*/ 572 w 3053"/>
                <a:gd name="T51" fmla="*/ 1852 h 2295"/>
                <a:gd name="T52" fmla="*/ 573 w 3053"/>
                <a:gd name="T53" fmla="*/ 1853 h 2295"/>
                <a:gd name="T54" fmla="*/ 702 w 3053"/>
                <a:gd name="T55" fmla="*/ 1853 h 2295"/>
                <a:gd name="T56" fmla="*/ 750 w 3053"/>
                <a:gd name="T57" fmla="*/ 1901 h 2295"/>
                <a:gd name="T58" fmla="*/ 702 w 3053"/>
                <a:gd name="T59" fmla="*/ 1948 h 2295"/>
                <a:gd name="T60" fmla="*/ 589 w 3053"/>
                <a:gd name="T61" fmla="*/ 1948 h 2295"/>
                <a:gd name="T62" fmla="*/ 523 w 3053"/>
                <a:gd name="T63" fmla="*/ 2027 h 2295"/>
                <a:gd name="T64" fmla="*/ 603 w 3053"/>
                <a:gd name="T65" fmla="*/ 2107 h 2295"/>
                <a:gd name="T66" fmla="*/ 848 w 3053"/>
                <a:gd name="T67" fmla="*/ 2107 h 2295"/>
                <a:gd name="T68" fmla="*/ 1478 w 3053"/>
                <a:gd name="T69" fmla="*/ 2295 h 2295"/>
                <a:gd name="T70" fmla="*/ 2625 w 3053"/>
                <a:gd name="T71" fmla="*/ 1164 h 2295"/>
                <a:gd name="T72" fmla="*/ 2733 w 3053"/>
                <a:gd name="T73" fmla="*/ 1164 h 2295"/>
                <a:gd name="T74" fmla="*/ 2813 w 3053"/>
                <a:gd name="T75" fmla="*/ 1084 h 2295"/>
                <a:gd name="T76" fmla="*/ 2733 w 3053"/>
                <a:gd name="T77" fmla="*/ 1004 h 2295"/>
                <a:gd name="T78" fmla="*/ 2404 w 3053"/>
                <a:gd name="T79" fmla="*/ 1003 h 2295"/>
                <a:gd name="T80" fmla="*/ 2346 w 3053"/>
                <a:gd name="T81" fmla="*/ 945 h 2295"/>
                <a:gd name="T82" fmla="*/ 2404 w 3053"/>
                <a:gd name="T83" fmla="*/ 886 h 2295"/>
                <a:gd name="T84" fmla="*/ 2971 w 3053"/>
                <a:gd name="T85" fmla="*/ 884 h 2295"/>
                <a:gd name="T86" fmla="*/ 3051 w 3053"/>
                <a:gd name="T87" fmla="*/ 80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3" h="2295">
                  <a:moveTo>
                    <a:pt x="3051" y="804"/>
                  </a:moveTo>
                  <a:cubicBezTo>
                    <a:pt x="3049" y="761"/>
                    <a:pt x="3016" y="724"/>
                    <a:pt x="2971" y="724"/>
                  </a:cubicBezTo>
                  <a:cubicBezTo>
                    <a:pt x="2256" y="726"/>
                    <a:pt x="2256" y="726"/>
                    <a:pt x="2256" y="726"/>
                  </a:cubicBezTo>
                  <a:cubicBezTo>
                    <a:pt x="2220" y="726"/>
                    <a:pt x="2193" y="697"/>
                    <a:pt x="2191" y="661"/>
                  </a:cubicBezTo>
                  <a:cubicBezTo>
                    <a:pt x="2190" y="626"/>
                    <a:pt x="2222" y="596"/>
                    <a:pt x="2256" y="596"/>
                  </a:cubicBezTo>
                  <a:cubicBezTo>
                    <a:pt x="2662" y="596"/>
                    <a:pt x="2662" y="596"/>
                    <a:pt x="2662" y="596"/>
                  </a:cubicBezTo>
                  <a:cubicBezTo>
                    <a:pt x="2704" y="596"/>
                    <a:pt x="2744" y="560"/>
                    <a:pt x="2742" y="516"/>
                  </a:cubicBezTo>
                  <a:cubicBezTo>
                    <a:pt x="2740" y="473"/>
                    <a:pt x="2706" y="436"/>
                    <a:pt x="2662" y="436"/>
                  </a:cubicBezTo>
                  <a:cubicBezTo>
                    <a:pt x="2378" y="436"/>
                    <a:pt x="2378" y="436"/>
                    <a:pt x="2378" y="436"/>
                  </a:cubicBezTo>
                  <a:cubicBezTo>
                    <a:pt x="2168" y="171"/>
                    <a:pt x="1842" y="0"/>
                    <a:pt x="1477" y="0"/>
                  </a:cubicBezTo>
                  <a:cubicBezTo>
                    <a:pt x="843" y="0"/>
                    <a:pt x="330" y="514"/>
                    <a:pt x="330" y="1148"/>
                  </a:cubicBezTo>
                  <a:cubicBezTo>
                    <a:pt x="330" y="1249"/>
                    <a:pt x="343" y="1348"/>
                    <a:pt x="368" y="1442"/>
                  </a:cubicBezTo>
                  <a:cubicBezTo>
                    <a:pt x="243" y="1442"/>
                    <a:pt x="243" y="1442"/>
                    <a:pt x="243" y="1442"/>
                  </a:cubicBezTo>
                  <a:cubicBezTo>
                    <a:pt x="201" y="1442"/>
                    <a:pt x="161" y="1479"/>
                    <a:pt x="163" y="1522"/>
                  </a:cubicBezTo>
                  <a:cubicBezTo>
                    <a:pt x="165" y="1565"/>
                    <a:pt x="199" y="1602"/>
                    <a:pt x="243" y="1602"/>
                  </a:cubicBezTo>
                  <a:cubicBezTo>
                    <a:pt x="423" y="1602"/>
                    <a:pt x="423" y="1602"/>
                    <a:pt x="423" y="1602"/>
                  </a:cubicBezTo>
                  <a:cubicBezTo>
                    <a:pt x="423" y="1602"/>
                    <a:pt x="423" y="1602"/>
                    <a:pt x="424" y="1602"/>
                  </a:cubicBezTo>
                  <a:cubicBezTo>
                    <a:pt x="536" y="1602"/>
                    <a:pt x="536" y="1602"/>
                    <a:pt x="536" y="1602"/>
                  </a:cubicBezTo>
                  <a:cubicBezTo>
                    <a:pt x="560" y="1602"/>
                    <a:pt x="581" y="1623"/>
                    <a:pt x="581" y="1647"/>
                  </a:cubicBezTo>
                  <a:cubicBezTo>
                    <a:pt x="581" y="1671"/>
                    <a:pt x="560" y="1692"/>
                    <a:pt x="536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82" y="1692"/>
                    <a:pt x="82" y="1692"/>
                    <a:pt x="82" y="1692"/>
                  </a:cubicBezTo>
                  <a:cubicBezTo>
                    <a:pt x="40" y="1692"/>
                    <a:pt x="0" y="1729"/>
                    <a:pt x="2" y="1772"/>
                  </a:cubicBezTo>
                  <a:cubicBezTo>
                    <a:pt x="4" y="1816"/>
                    <a:pt x="37" y="1852"/>
                    <a:pt x="82" y="1852"/>
                  </a:cubicBezTo>
                  <a:cubicBezTo>
                    <a:pt x="572" y="1852"/>
                    <a:pt x="572" y="1852"/>
                    <a:pt x="572" y="1852"/>
                  </a:cubicBezTo>
                  <a:cubicBezTo>
                    <a:pt x="572" y="1853"/>
                    <a:pt x="573" y="1853"/>
                    <a:pt x="573" y="1853"/>
                  </a:cubicBezTo>
                  <a:cubicBezTo>
                    <a:pt x="702" y="1853"/>
                    <a:pt x="702" y="1853"/>
                    <a:pt x="702" y="1853"/>
                  </a:cubicBezTo>
                  <a:cubicBezTo>
                    <a:pt x="728" y="1853"/>
                    <a:pt x="750" y="1875"/>
                    <a:pt x="750" y="1901"/>
                  </a:cubicBezTo>
                  <a:cubicBezTo>
                    <a:pt x="750" y="1927"/>
                    <a:pt x="728" y="1948"/>
                    <a:pt x="702" y="1948"/>
                  </a:cubicBezTo>
                  <a:cubicBezTo>
                    <a:pt x="589" y="1948"/>
                    <a:pt x="589" y="1948"/>
                    <a:pt x="589" y="1948"/>
                  </a:cubicBezTo>
                  <a:cubicBezTo>
                    <a:pt x="552" y="1956"/>
                    <a:pt x="521" y="1989"/>
                    <a:pt x="523" y="2027"/>
                  </a:cubicBezTo>
                  <a:cubicBezTo>
                    <a:pt x="525" y="2070"/>
                    <a:pt x="558" y="2107"/>
                    <a:pt x="603" y="2107"/>
                  </a:cubicBezTo>
                  <a:cubicBezTo>
                    <a:pt x="848" y="2107"/>
                    <a:pt x="848" y="2107"/>
                    <a:pt x="848" y="2107"/>
                  </a:cubicBezTo>
                  <a:cubicBezTo>
                    <a:pt x="1029" y="2226"/>
                    <a:pt x="1245" y="2295"/>
                    <a:pt x="1478" y="2295"/>
                  </a:cubicBezTo>
                  <a:cubicBezTo>
                    <a:pt x="2106" y="2295"/>
                    <a:pt x="2616" y="1790"/>
                    <a:pt x="2625" y="1164"/>
                  </a:cubicBezTo>
                  <a:cubicBezTo>
                    <a:pt x="2733" y="1164"/>
                    <a:pt x="2733" y="1164"/>
                    <a:pt x="2733" y="1164"/>
                  </a:cubicBezTo>
                  <a:cubicBezTo>
                    <a:pt x="2775" y="1164"/>
                    <a:pt x="2815" y="1128"/>
                    <a:pt x="2813" y="1084"/>
                  </a:cubicBezTo>
                  <a:cubicBezTo>
                    <a:pt x="2811" y="1041"/>
                    <a:pt x="2778" y="1004"/>
                    <a:pt x="2733" y="1004"/>
                  </a:cubicBezTo>
                  <a:cubicBezTo>
                    <a:pt x="2404" y="1003"/>
                    <a:pt x="2404" y="1003"/>
                    <a:pt x="2404" y="1003"/>
                  </a:cubicBezTo>
                  <a:cubicBezTo>
                    <a:pt x="2371" y="1003"/>
                    <a:pt x="2347" y="976"/>
                    <a:pt x="2346" y="945"/>
                  </a:cubicBezTo>
                  <a:cubicBezTo>
                    <a:pt x="2344" y="913"/>
                    <a:pt x="2374" y="886"/>
                    <a:pt x="2404" y="886"/>
                  </a:cubicBezTo>
                  <a:cubicBezTo>
                    <a:pt x="2971" y="884"/>
                    <a:pt x="2971" y="884"/>
                    <a:pt x="2971" y="884"/>
                  </a:cubicBezTo>
                  <a:cubicBezTo>
                    <a:pt x="3012" y="884"/>
                    <a:pt x="3053" y="847"/>
                    <a:pt x="3051" y="8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 noEditPoints="1"/>
            </p:cNvSpPr>
            <p:nvPr/>
          </p:nvSpPr>
          <p:spPr bwMode="auto">
            <a:xfrm>
              <a:off x="1513" y="2496"/>
              <a:ext cx="434" cy="251"/>
            </a:xfrm>
            <a:custGeom>
              <a:avLst/>
              <a:gdLst>
                <a:gd name="T0" fmla="*/ 2743 w 2921"/>
                <a:gd name="T1" fmla="*/ 160 h 1683"/>
                <a:gd name="T2" fmla="*/ 2839 w 2921"/>
                <a:gd name="T3" fmla="*/ 160 h 1683"/>
                <a:gd name="T4" fmla="*/ 2919 w 2921"/>
                <a:gd name="T5" fmla="*/ 80 h 1683"/>
                <a:gd name="T6" fmla="*/ 2839 w 2921"/>
                <a:gd name="T7" fmla="*/ 0 h 1683"/>
                <a:gd name="T8" fmla="*/ 2743 w 2921"/>
                <a:gd name="T9" fmla="*/ 0 h 1683"/>
                <a:gd name="T10" fmla="*/ 2663 w 2921"/>
                <a:gd name="T11" fmla="*/ 80 h 1683"/>
                <a:gd name="T12" fmla="*/ 2743 w 2921"/>
                <a:gd name="T13" fmla="*/ 160 h 1683"/>
                <a:gd name="T14" fmla="*/ 82 w 2921"/>
                <a:gd name="T15" fmla="*/ 1523 h 1683"/>
                <a:gd name="T16" fmla="*/ 2 w 2921"/>
                <a:gd name="T17" fmla="*/ 1603 h 1683"/>
                <a:gd name="T18" fmla="*/ 82 w 2921"/>
                <a:gd name="T19" fmla="*/ 1683 h 1683"/>
                <a:gd name="T20" fmla="*/ 162 w 2921"/>
                <a:gd name="T21" fmla="*/ 1603 h 1683"/>
                <a:gd name="T22" fmla="*/ 82 w 2921"/>
                <a:gd name="T23" fmla="*/ 152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21" h="1683">
                  <a:moveTo>
                    <a:pt x="2743" y="160"/>
                  </a:moveTo>
                  <a:cubicBezTo>
                    <a:pt x="2839" y="160"/>
                    <a:pt x="2839" y="160"/>
                    <a:pt x="2839" y="160"/>
                  </a:cubicBezTo>
                  <a:cubicBezTo>
                    <a:pt x="2881" y="160"/>
                    <a:pt x="2921" y="123"/>
                    <a:pt x="2919" y="80"/>
                  </a:cubicBezTo>
                  <a:cubicBezTo>
                    <a:pt x="2917" y="36"/>
                    <a:pt x="2884" y="0"/>
                    <a:pt x="2839" y="0"/>
                  </a:cubicBezTo>
                  <a:cubicBezTo>
                    <a:pt x="2743" y="0"/>
                    <a:pt x="2743" y="0"/>
                    <a:pt x="2743" y="0"/>
                  </a:cubicBezTo>
                  <a:cubicBezTo>
                    <a:pt x="2701" y="0"/>
                    <a:pt x="2661" y="36"/>
                    <a:pt x="2663" y="80"/>
                  </a:cubicBezTo>
                  <a:cubicBezTo>
                    <a:pt x="2665" y="123"/>
                    <a:pt x="2698" y="160"/>
                    <a:pt x="2743" y="160"/>
                  </a:cubicBezTo>
                  <a:close/>
                  <a:moveTo>
                    <a:pt x="82" y="1523"/>
                  </a:moveTo>
                  <a:cubicBezTo>
                    <a:pt x="40" y="1523"/>
                    <a:pt x="0" y="1560"/>
                    <a:pt x="2" y="1603"/>
                  </a:cubicBezTo>
                  <a:cubicBezTo>
                    <a:pt x="4" y="1646"/>
                    <a:pt x="37" y="1683"/>
                    <a:pt x="82" y="1683"/>
                  </a:cubicBezTo>
                  <a:cubicBezTo>
                    <a:pt x="124" y="1683"/>
                    <a:pt x="164" y="1646"/>
                    <a:pt x="162" y="1603"/>
                  </a:cubicBezTo>
                  <a:cubicBezTo>
                    <a:pt x="160" y="1560"/>
                    <a:pt x="126" y="1523"/>
                    <a:pt x="82" y="15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Freeform 18"/>
          <p:cNvSpPr>
            <a:spLocks noEditPoints="1"/>
          </p:cNvSpPr>
          <p:nvPr/>
        </p:nvSpPr>
        <p:spPr bwMode="auto">
          <a:xfrm>
            <a:off x="2357438" y="5443538"/>
            <a:ext cx="720725" cy="720725"/>
          </a:xfrm>
          <a:custGeom>
            <a:avLst/>
            <a:gdLst>
              <a:gd name="T0" fmla="*/ 1038 w 2852"/>
              <a:gd name="T1" fmla="*/ 1920 h 2857"/>
              <a:gd name="T2" fmla="*/ 2852 w 2852"/>
              <a:gd name="T3" fmla="*/ 1920 h 2857"/>
              <a:gd name="T4" fmla="*/ 1950 w 2852"/>
              <a:gd name="T5" fmla="*/ 1171 h 2857"/>
              <a:gd name="T6" fmla="*/ 1950 w 2852"/>
              <a:gd name="T7" fmla="*/ 2670 h 2857"/>
              <a:gd name="T8" fmla="*/ 1950 w 2852"/>
              <a:gd name="T9" fmla="*/ 1171 h 2857"/>
              <a:gd name="T10" fmla="*/ 1991 w 2852"/>
              <a:gd name="T11" fmla="*/ 2382 h 2857"/>
              <a:gd name="T12" fmla="*/ 1853 w 2852"/>
              <a:gd name="T13" fmla="*/ 2397 h 2857"/>
              <a:gd name="T14" fmla="*/ 1533 w 2852"/>
              <a:gd name="T15" fmla="*/ 1934 h 2857"/>
              <a:gd name="T16" fmla="*/ 1902 w 2852"/>
              <a:gd name="T17" fmla="*/ 2183 h 2857"/>
              <a:gd name="T18" fmla="*/ 2417 w 2852"/>
              <a:gd name="T19" fmla="*/ 1556 h 2857"/>
              <a:gd name="T20" fmla="*/ 1992 w 2852"/>
              <a:gd name="T21" fmla="*/ 2382 h 2857"/>
              <a:gd name="T22" fmla="*/ 2075 w 2852"/>
              <a:gd name="T23" fmla="*/ 275 h 2857"/>
              <a:gd name="T24" fmla="*/ 1995 w 2852"/>
              <a:gd name="T25" fmla="*/ 281 h 2857"/>
              <a:gd name="T26" fmla="*/ 1995 w 2852"/>
              <a:gd name="T27" fmla="*/ 94 h 2857"/>
              <a:gd name="T28" fmla="*/ 2120 w 2852"/>
              <a:gd name="T29" fmla="*/ 99 h 2857"/>
              <a:gd name="T30" fmla="*/ 2369 w 2852"/>
              <a:gd name="T31" fmla="*/ 883 h 2857"/>
              <a:gd name="T32" fmla="*/ 2199 w 2852"/>
              <a:gd name="T33" fmla="*/ 404 h 2857"/>
              <a:gd name="T34" fmla="*/ 1678 w 2852"/>
              <a:gd name="T35" fmla="*/ 375 h 2857"/>
              <a:gd name="T36" fmla="*/ 1587 w 2852"/>
              <a:gd name="T37" fmla="*/ 94 h 2857"/>
              <a:gd name="T38" fmla="*/ 1769 w 2852"/>
              <a:gd name="T39" fmla="*/ 94 h 2857"/>
              <a:gd name="T40" fmla="*/ 1678 w 2852"/>
              <a:gd name="T41" fmla="*/ 375 h 2857"/>
              <a:gd name="T42" fmla="*/ 1088 w 2852"/>
              <a:gd name="T43" fmla="*/ 281 h 2857"/>
              <a:gd name="T44" fmla="*/ 1179 w 2852"/>
              <a:gd name="T45" fmla="*/ 0 h 2857"/>
              <a:gd name="T46" fmla="*/ 1270 w 2852"/>
              <a:gd name="T47" fmla="*/ 281 h 2857"/>
              <a:gd name="T48" fmla="*/ 249 w 2852"/>
              <a:gd name="T49" fmla="*/ 2547 h 2857"/>
              <a:gd name="T50" fmla="*/ 0 w 2852"/>
              <a:gd name="T51" fmla="*/ 357 h 2857"/>
              <a:gd name="T52" fmla="*/ 332 w 2852"/>
              <a:gd name="T53" fmla="*/ 99 h 2857"/>
              <a:gd name="T54" fmla="*/ 453 w 2852"/>
              <a:gd name="T55" fmla="*/ 187 h 2857"/>
              <a:gd name="T56" fmla="*/ 332 w 2852"/>
              <a:gd name="T57" fmla="*/ 275 h 2857"/>
              <a:gd name="T58" fmla="*/ 170 w 2852"/>
              <a:gd name="T59" fmla="*/ 404 h 2857"/>
              <a:gd name="T60" fmla="*/ 295 w 2852"/>
              <a:gd name="T61" fmla="*/ 2371 h 2857"/>
              <a:gd name="T62" fmla="*/ 1046 w 2852"/>
              <a:gd name="T63" fmla="*/ 2547 h 2857"/>
              <a:gd name="T64" fmla="*/ 680 w 2852"/>
              <a:gd name="T65" fmla="*/ 375 h 2857"/>
              <a:gd name="T66" fmla="*/ 589 w 2852"/>
              <a:gd name="T67" fmla="*/ 94 h 2857"/>
              <a:gd name="T68" fmla="*/ 771 w 2852"/>
              <a:gd name="T69" fmla="*/ 94 h 2857"/>
              <a:gd name="T70" fmla="*/ 680 w 2852"/>
              <a:gd name="T71" fmla="*/ 375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52" h="2857">
                <a:moveTo>
                  <a:pt x="1945" y="2857"/>
                </a:moveTo>
                <a:cubicBezTo>
                  <a:pt x="1444" y="2857"/>
                  <a:pt x="1038" y="2438"/>
                  <a:pt x="1038" y="1920"/>
                </a:cubicBezTo>
                <a:cubicBezTo>
                  <a:pt x="1038" y="1403"/>
                  <a:pt x="1444" y="984"/>
                  <a:pt x="1945" y="984"/>
                </a:cubicBezTo>
                <a:cubicBezTo>
                  <a:pt x="2445" y="984"/>
                  <a:pt x="2852" y="1403"/>
                  <a:pt x="2852" y="1920"/>
                </a:cubicBezTo>
                <a:cubicBezTo>
                  <a:pt x="2852" y="2438"/>
                  <a:pt x="2445" y="2857"/>
                  <a:pt x="1945" y="2857"/>
                </a:cubicBezTo>
                <a:close/>
                <a:moveTo>
                  <a:pt x="1950" y="1171"/>
                </a:moveTo>
                <a:cubicBezTo>
                  <a:pt x="1549" y="1171"/>
                  <a:pt x="1224" y="1506"/>
                  <a:pt x="1224" y="1920"/>
                </a:cubicBezTo>
                <a:cubicBezTo>
                  <a:pt x="1224" y="2334"/>
                  <a:pt x="1549" y="2670"/>
                  <a:pt x="1950" y="2670"/>
                </a:cubicBezTo>
                <a:cubicBezTo>
                  <a:pt x="2351" y="2670"/>
                  <a:pt x="2676" y="2334"/>
                  <a:pt x="2676" y="1920"/>
                </a:cubicBezTo>
                <a:cubicBezTo>
                  <a:pt x="2676" y="1506"/>
                  <a:pt x="2351" y="1171"/>
                  <a:pt x="1950" y="1171"/>
                </a:cubicBezTo>
                <a:close/>
                <a:moveTo>
                  <a:pt x="1992" y="2382"/>
                </a:moveTo>
                <a:cubicBezTo>
                  <a:pt x="1992" y="2382"/>
                  <a:pt x="1991" y="2382"/>
                  <a:pt x="1991" y="2382"/>
                </a:cubicBezTo>
                <a:cubicBezTo>
                  <a:pt x="1988" y="2387"/>
                  <a:pt x="1986" y="2393"/>
                  <a:pt x="1982" y="2397"/>
                </a:cubicBezTo>
                <a:cubicBezTo>
                  <a:pt x="1946" y="2434"/>
                  <a:pt x="1889" y="2434"/>
                  <a:pt x="1853" y="2397"/>
                </a:cubicBezTo>
                <a:cubicBezTo>
                  <a:pt x="1533" y="2066"/>
                  <a:pt x="1533" y="2066"/>
                  <a:pt x="1533" y="2066"/>
                </a:cubicBezTo>
                <a:cubicBezTo>
                  <a:pt x="1497" y="2030"/>
                  <a:pt x="1497" y="1970"/>
                  <a:pt x="1533" y="1934"/>
                </a:cubicBezTo>
                <a:cubicBezTo>
                  <a:pt x="1568" y="1897"/>
                  <a:pt x="1625" y="1897"/>
                  <a:pt x="1661" y="1934"/>
                </a:cubicBezTo>
                <a:cubicBezTo>
                  <a:pt x="1902" y="2183"/>
                  <a:pt x="1902" y="2183"/>
                  <a:pt x="1902" y="2183"/>
                </a:cubicBezTo>
                <a:cubicBezTo>
                  <a:pt x="2290" y="1572"/>
                  <a:pt x="2290" y="1572"/>
                  <a:pt x="2290" y="1572"/>
                </a:cubicBezTo>
                <a:cubicBezTo>
                  <a:pt x="2321" y="1531"/>
                  <a:pt x="2378" y="1524"/>
                  <a:pt x="2417" y="1556"/>
                </a:cubicBezTo>
                <a:cubicBezTo>
                  <a:pt x="2457" y="1588"/>
                  <a:pt x="2464" y="1647"/>
                  <a:pt x="2433" y="1687"/>
                </a:cubicBezTo>
                <a:cubicBezTo>
                  <a:pt x="1992" y="2382"/>
                  <a:pt x="1992" y="2382"/>
                  <a:pt x="1992" y="2382"/>
                </a:cubicBezTo>
                <a:close/>
                <a:moveTo>
                  <a:pt x="2199" y="404"/>
                </a:moveTo>
                <a:cubicBezTo>
                  <a:pt x="2199" y="333"/>
                  <a:pt x="2144" y="275"/>
                  <a:pt x="2075" y="275"/>
                </a:cubicBezTo>
                <a:cubicBezTo>
                  <a:pt x="2026" y="275"/>
                  <a:pt x="2026" y="275"/>
                  <a:pt x="2026" y="275"/>
                </a:cubicBezTo>
                <a:cubicBezTo>
                  <a:pt x="2016" y="279"/>
                  <a:pt x="2006" y="281"/>
                  <a:pt x="1995" y="281"/>
                </a:cubicBezTo>
                <a:cubicBezTo>
                  <a:pt x="1945" y="281"/>
                  <a:pt x="1905" y="239"/>
                  <a:pt x="1905" y="187"/>
                </a:cubicBezTo>
                <a:cubicBezTo>
                  <a:pt x="1905" y="136"/>
                  <a:pt x="1945" y="94"/>
                  <a:pt x="1995" y="94"/>
                </a:cubicBezTo>
                <a:cubicBezTo>
                  <a:pt x="2006" y="94"/>
                  <a:pt x="2016" y="96"/>
                  <a:pt x="2026" y="99"/>
                </a:cubicBezTo>
                <a:cubicBezTo>
                  <a:pt x="2120" y="99"/>
                  <a:pt x="2120" y="99"/>
                  <a:pt x="2120" y="99"/>
                </a:cubicBezTo>
                <a:cubicBezTo>
                  <a:pt x="2258" y="99"/>
                  <a:pt x="2369" y="215"/>
                  <a:pt x="2369" y="357"/>
                </a:cubicBezTo>
                <a:cubicBezTo>
                  <a:pt x="2369" y="883"/>
                  <a:pt x="2369" y="883"/>
                  <a:pt x="2369" y="883"/>
                </a:cubicBezTo>
                <a:cubicBezTo>
                  <a:pt x="2315" y="859"/>
                  <a:pt x="2258" y="841"/>
                  <a:pt x="2199" y="827"/>
                </a:cubicBezTo>
                <a:cubicBezTo>
                  <a:pt x="2199" y="404"/>
                  <a:pt x="2199" y="404"/>
                  <a:pt x="2199" y="404"/>
                </a:cubicBezTo>
                <a:cubicBezTo>
                  <a:pt x="2199" y="404"/>
                  <a:pt x="2199" y="404"/>
                  <a:pt x="2199" y="404"/>
                </a:cubicBezTo>
                <a:close/>
                <a:moveTo>
                  <a:pt x="1678" y="375"/>
                </a:moveTo>
                <a:cubicBezTo>
                  <a:pt x="1628" y="375"/>
                  <a:pt x="1587" y="333"/>
                  <a:pt x="1587" y="281"/>
                </a:cubicBezTo>
                <a:cubicBezTo>
                  <a:pt x="1587" y="94"/>
                  <a:pt x="1587" y="94"/>
                  <a:pt x="1587" y="94"/>
                </a:cubicBezTo>
                <a:cubicBezTo>
                  <a:pt x="1587" y="42"/>
                  <a:pt x="1628" y="0"/>
                  <a:pt x="1678" y="0"/>
                </a:cubicBezTo>
                <a:cubicBezTo>
                  <a:pt x="1728" y="0"/>
                  <a:pt x="1769" y="42"/>
                  <a:pt x="1769" y="94"/>
                </a:cubicBezTo>
                <a:cubicBezTo>
                  <a:pt x="1769" y="281"/>
                  <a:pt x="1769" y="281"/>
                  <a:pt x="1769" y="281"/>
                </a:cubicBezTo>
                <a:cubicBezTo>
                  <a:pt x="1769" y="333"/>
                  <a:pt x="1728" y="375"/>
                  <a:pt x="1678" y="375"/>
                </a:cubicBezTo>
                <a:close/>
                <a:moveTo>
                  <a:pt x="1179" y="375"/>
                </a:moveTo>
                <a:cubicBezTo>
                  <a:pt x="1129" y="375"/>
                  <a:pt x="1088" y="333"/>
                  <a:pt x="1088" y="281"/>
                </a:cubicBezTo>
                <a:cubicBezTo>
                  <a:pt x="1088" y="94"/>
                  <a:pt x="1088" y="94"/>
                  <a:pt x="1088" y="94"/>
                </a:cubicBezTo>
                <a:cubicBezTo>
                  <a:pt x="1088" y="42"/>
                  <a:pt x="1129" y="0"/>
                  <a:pt x="1179" y="0"/>
                </a:cubicBezTo>
                <a:cubicBezTo>
                  <a:pt x="1229" y="0"/>
                  <a:pt x="1270" y="42"/>
                  <a:pt x="1270" y="94"/>
                </a:cubicBezTo>
                <a:cubicBezTo>
                  <a:pt x="1270" y="281"/>
                  <a:pt x="1270" y="281"/>
                  <a:pt x="1270" y="281"/>
                </a:cubicBezTo>
                <a:cubicBezTo>
                  <a:pt x="1270" y="333"/>
                  <a:pt x="1229" y="375"/>
                  <a:pt x="1179" y="375"/>
                </a:cubicBezTo>
                <a:close/>
                <a:moveTo>
                  <a:pt x="249" y="2547"/>
                </a:moveTo>
                <a:cubicBezTo>
                  <a:pt x="112" y="2547"/>
                  <a:pt x="0" y="2431"/>
                  <a:pt x="0" y="2289"/>
                </a:cubicBezTo>
                <a:cubicBezTo>
                  <a:pt x="0" y="357"/>
                  <a:pt x="0" y="357"/>
                  <a:pt x="0" y="357"/>
                </a:cubicBezTo>
                <a:cubicBezTo>
                  <a:pt x="0" y="215"/>
                  <a:pt x="112" y="99"/>
                  <a:pt x="249" y="99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42" y="96"/>
                  <a:pt x="352" y="94"/>
                  <a:pt x="363" y="94"/>
                </a:cubicBezTo>
                <a:cubicBezTo>
                  <a:pt x="413" y="94"/>
                  <a:pt x="453" y="136"/>
                  <a:pt x="453" y="187"/>
                </a:cubicBezTo>
                <a:cubicBezTo>
                  <a:pt x="453" y="239"/>
                  <a:pt x="413" y="281"/>
                  <a:pt x="363" y="281"/>
                </a:cubicBezTo>
                <a:cubicBezTo>
                  <a:pt x="352" y="281"/>
                  <a:pt x="342" y="279"/>
                  <a:pt x="332" y="275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26" y="275"/>
                  <a:pt x="170" y="333"/>
                  <a:pt x="170" y="404"/>
                </a:cubicBezTo>
                <a:cubicBezTo>
                  <a:pt x="170" y="2242"/>
                  <a:pt x="170" y="2242"/>
                  <a:pt x="170" y="2242"/>
                </a:cubicBezTo>
                <a:cubicBezTo>
                  <a:pt x="170" y="2313"/>
                  <a:pt x="226" y="2371"/>
                  <a:pt x="295" y="2371"/>
                </a:cubicBezTo>
                <a:cubicBezTo>
                  <a:pt x="953" y="2371"/>
                  <a:pt x="953" y="2371"/>
                  <a:pt x="953" y="2371"/>
                </a:cubicBezTo>
                <a:cubicBezTo>
                  <a:pt x="979" y="2433"/>
                  <a:pt x="1010" y="2492"/>
                  <a:pt x="1046" y="2547"/>
                </a:cubicBezTo>
                <a:cubicBezTo>
                  <a:pt x="249" y="2547"/>
                  <a:pt x="249" y="2547"/>
                  <a:pt x="249" y="2547"/>
                </a:cubicBezTo>
                <a:close/>
                <a:moveTo>
                  <a:pt x="680" y="375"/>
                </a:moveTo>
                <a:cubicBezTo>
                  <a:pt x="630" y="375"/>
                  <a:pt x="589" y="333"/>
                  <a:pt x="589" y="281"/>
                </a:cubicBezTo>
                <a:cubicBezTo>
                  <a:pt x="589" y="94"/>
                  <a:pt x="589" y="94"/>
                  <a:pt x="589" y="94"/>
                </a:cubicBezTo>
                <a:cubicBezTo>
                  <a:pt x="589" y="42"/>
                  <a:pt x="630" y="0"/>
                  <a:pt x="680" y="0"/>
                </a:cubicBezTo>
                <a:cubicBezTo>
                  <a:pt x="730" y="0"/>
                  <a:pt x="771" y="42"/>
                  <a:pt x="771" y="94"/>
                </a:cubicBezTo>
                <a:cubicBezTo>
                  <a:pt x="771" y="281"/>
                  <a:pt x="771" y="281"/>
                  <a:pt x="771" y="281"/>
                </a:cubicBezTo>
                <a:cubicBezTo>
                  <a:pt x="771" y="333"/>
                  <a:pt x="730" y="375"/>
                  <a:pt x="680" y="3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22"/>
          <p:cNvSpPr>
            <a:spLocks noEditPoints="1"/>
          </p:cNvSpPr>
          <p:nvPr/>
        </p:nvSpPr>
        <p:spPr bwMode="auto">
          <a:xfrm>
            <a:off x="6588126" y="5249863"/>
            <a:ext cx="723900" cy="868362"/>
          </a:xfrm>
          <a:custGeom>
            <a:avLst/>
            <a:gdLst>
              <a:gd name="T0" fmla="*/ 608 w 2388"/>
              <a:gd name="T1" fmla="*/ 348 h 2867"/>
              <a:gd name="T2" fmla="*/ 578 w 2388"/>
              <a:gd name="T3" fmla="*/ 200 h 2867"/>
              <a:gd name="T4" fmla="*/ 495 w 2388"/>
              <a:gd name="T5" fmla="*/ 248 h 2867"/>
              <a:gd name="T6" fmla="*/ 79 w 2388"/>
              <a:gd name="T7" fmla="*/ 664 h 2867"/>
              <a:gd name="T8" fmla="*/ 31 w 2388"/>
              <a:gd name="T9" fmla="*/ 747 h 2867"/>
              <a:gd name="T10" fmla="*/ 179 w 2388"/>
              <a:gd name="T11" fmla="*/ 777 h 2867"/>
              <a:gd name="T12" fmla="*/ 79 w 2388"/>
              <a:gd name="T13" fmla="*/ 664 h 2867"/>
              <a:gd name="T14" fmla="*/ 190 w 2388"/>
              <a:gd name="T15" fmla="*/ 1386 h 2867"/>
              <a:gd name="T16" fmla="*/ 668 w 2388"/>
              <a:gd name="T17" fmla="*/ 2342 h 2867"/>
              <a:gd name="T18" fmla="*/ 1528 w 2388"/>
              <a:gd name="T19" fmla="*/ 2533 h 2867"/>
              <a:gd name="T20" fmla="*/ 1719 w 2388"/>
              <a:gd name="T21" fmla="*/ 2237 h 2867"/>
              <a:gd name="T22" fmla="*/ 1194 w 2388"/>
              <a:gd name="T23" fmla="*/ 382 h 2867"/>
              <a:gd name="T24" fmla="*/ 1624 w 2388"/>
              <a:gd name="T25" fmla="*/ 2246 h 2867"/>
              <a:gd name="T26" fmla="*/ 955 w 2388"/>
              <a:gd name="T27" fmla="*/ 2437 h 2867"/>
              <a:gd name="T28" fmla="*/ 764 w 2388"/>
              <a:gd name="T29" fmla="*/ 2181 h 2867"/>
              <a:gd name="T30" fmla="*/ 1194 w 2388"/>
              <a:gd name="T31" fmla="*/ 478 h 2867"/>
              <a:gd name="T32" fmla="*/ 1624 w 2388"/>
              <a:gd name="T33" fmla="*/ 2181 h 2867"/>
              <a:gd name="T34" fmla="*/ 1242 w 2388"/>
              <a:gd name="T35" fmla="*/ 143 h 2867"/>
              <a:gd name="T36" fmla="*/ 1194 w 2388"/>
              <a:gd name="T37" fmla="*/ 0 h 2867"/>
              <a:gd name="T38" fmla="*/ 1146 w 2388"/>
              <a:gd name="T39" fmla="*/ 143 h 2867"/>
              <a:gd name="T40" fmla="*/ 1911 w 2388"/>
              <a:gd name="T41" fmla="*/ 1290 h 2867"/>
              <a:gd name="T42" fmla="*/ 1911 w 2388"/>
              <a:gd name="T43" fmla="*/ 1386 h 2867"/>
              <a:gd name="T44" fmla="*/ 1911 w 2388"/>
              <a:gd name="T45" fmla="*/ 1290 h 2867"/>
              <a:gd name="T46" fmla="*/ 1146 w 2388"/>
              <a:gd name="T47" fmla="*/ 669 h 2867"/>
              <a:gd name="T48" fmla="*/ 1195 w 2388"/>
              <a:gd name="T49" fmla="*/ 717 h 2867"/>
              <a:gd name="T50" fmla="*/ 1945 w 2388"/>
              <a:gd name="T51" fmla="*/ 1243 h 2867"/>
              <a:gd name="T52" fmla="*/ 1481 w 2388"/>
              <a:gd name="T53" fmla="*/ 2628 h 2867"/>
              <a:gd name="T54" fmla="*/ 859 w 2388"/>
              <a:gd name="T55" fmla="*/ 2676 h 2867"/>
              <a:gd name="T56" fmla="*/ 1481 w 2388"/>
              <a:gd name="T57" fmla="*/ 2724 h 2867"/>
              <a:gd name="T58" fmla="*/ 1481 w 2388"/>
              <a:gd name="T59" fmla="*/ 2628 h 2867"/>
              <a:gd name="T60" fmla="*/ 2309 w 2388"/>
              <a:gd name="T61" fmla="*/ 664 h 2867"/>
              <a:gd name="T62" fmla="*/ 2209 w 2388"/>
              <a:gd name="T63" fmla="*/ 777 h 2867"/>
              <a:gd name="T64" fmla="*/ 2357 w 2388"/>
              <a:gd name="T65" fmla="*/ 747 h 2867"/>
              <a:gd name="T66" fmla="*/ 1845 w 2388"/>
              <a:gd name="T67" fmla="*/ 331 h 2867"/>
              <a:gd name="T68" fmla="*/ 1875 w 2388"/>
              <a:gd name="T69" fmla="*/ 183 h 2867"/>
              <a:gd name="T70" fmla="*/ 1762 w 2388"/>
              <a:gd name="T71" fmla="*/ 283 h 2867"/>
              <a:gd name="T72" fmla="*/ 1845 w 2388"/>
              <a:gd name="T73" fmla="*/ 331 h 2867"/>
              <a:gd name="T74" fmla="*/ 1003 w 2388"/>
              <a:gd name="T75" fmla="*/ 2772 h 2867"/>
              <a:gd name="T76" fmla="*/ 1003 w 2388"/>
              <a:gd name="T77" fmla="*/ 2867 h 2867"/>
              <a:gd name="T78" fmla="*/ 1433 w 2388"/>
              <a:gd name="T79" fmla="*/ 2819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88" h="2867">
                <a:moveTo>
                  <a:pt x="543" y="331"/>
                </a:moveTo>
                <a:cubicBezTo>
                  <a:pt x="556" y="353"/>
                  <a:pt x="585" y="361"/>
                  <a:pt x="608" y="348"/>
                </a:cubicBezTo>
                <a:cubicBezTo>
                  <a:pt x="631" y="335"/>
                  <a:pt x="639" y="306"/>
                  <a:pt x="625" y="283"/>
                </a:cubicBezTo>
                <a:cubicBezTo>
                  <a:pt x="578" y="200"/>
                  <a:pt x="578" y="200"/>
                  <a:pt x="578" y="200"/>
                </a:cubicBezTo>
                <a:cubicBezTo>
                  <a:pt x="565" y="177"/>
                  <a:pt x="535" y="169"/>
                  <a:pt x="512" y="183"/>
                </a:cubicBezTo>
                <a:cubicBezTo>
                  <a:pt x="489" y="196"/>
                  <a:pt x="482" y="225"/>
                  <a:pt x="495" y="248"/>
                </a:cubicBezTo>
                <a:cubicBezTo>
                  <a:pt x="543" y="331"/>
                  <a:pt x="543" y="331"/>
                  <a:pt x="543" y="331"/>
                </a:cubicBezTo>
                <a:close/>
                <a:moveTo>
                  <a:pt x="79" y="664"/>
                </a:moveTo>
                <a:cubicBezTo>
                  <a:pt x="56" y="651"/>
                  <a:pt x="27" y="659"/>
                  <a:pt x="13" y="682"/>
                </a:cubicBezTo>
                <a:cubicBezTo>
                  <a:pt x="0" y="705"/>
                  <a:pt x="8" y="734"/>
                  <a:pt x="31" y="747"/>
                </a:cubicBezTo>
                <a:cubicBezTo>
                  <a:pt x="114" y="795"/>
                  <a:pt x="114" y="795"/>
                  <a:pt x="114" y="795"/>
                </a:cubicBezTo>
                <a:cubicBezTo>
                  <a:pt x="136" y="808"/>
                  <a:pt x="166" y="800"/>
                  <a:pt x="179" y="777"/>
                </a:cubicBezTo>
                <a:cubicBezTo>
                  <a:pt x="192" y="754"/>
                  <a:pt x="184" y="725"/>
                  <a:pt x="161" y="712"/>
                </a:cubicBezTo>
                <a:cubicBezTo>
                  <a:pt x="79" y="664"/>
                  <a:pt x="79" y="664"/>
                  <a:pt x="79" y="664"/>
                </a:cubicBezTo>
                <a:close/>
                <a:moveTo>
                  <a:pt x="1194" y="382"/>
                </a:moveTo>
                <a:cubicBezTo>
                  <a:pt x="640" y="382"/>
                  <a:pt x="190" y="832"/>
                  <a:pt x="190" y="1386"/>
                </a:cubicBezTo>
                <a:cubicBezTo>
                  <a:pt x="190" y="1747"/>
                  <a:pt x="382" y="2060"/>
                  <a:pt x="668" y="2237"/>
                </a:cubicBezTo>
                <a:cubicBezTo>
                  <a:pt x="668" y="2342"/>
                  <a:pt x="668" y="2342"/>
                  <a:pt x="668" y="2342"/>
                </a:cubicBezTo>
                <a:cubicBezTo>
                  <a:pt x="668" y="2447"/>
                  <a:pt x="754" y="2533"/>
                  <a:pt x="859" y="2533"/>
                </a:cubicBezTo>
                <a:cubicBezTo>
                  <a:pt x="1528" y="2533"/>
                  <a:pt x="1528" y="2533"/>
                  <a:pt x="1528" y="2533"/>
                </a:cubicBezTo>
                <a:cubicBezTo>
                  <a:pt x="1634" y="2533"/>
                  <a:pt x="1719" y="2447"/>
                  <a:pt x="1719" y="2342"/>
                </a:cubicBezTo>
                <a:cubicBezTo>
                  <a:pt x="1719" y="2237"/>
                  <a:pt x="1719" y="2237"/>
                  <a:pt x="1719" y="2237"/>
                </a:cubicBezTo>
                <a:cubicBezTo>
                  <a:pt x="2005" y="2060"/>
                  <a:pt x="2197" y="1747"/>
                  <a:pt x="2197" y="1386"/>
                </a:cubicBezTo>
                <a:cubicBezTo>
                  <a:pt x="2197" y="831"/>
                  <a:pt x="1748" y="382"/>
                  <a:pt x="1194" y="382"/>
                </a:cubicBezTo>
                <a:close/>
                <a:moveTo>
                  <a:pt x="1624" y="2181"/>
                </a:moveTo>
                <a:cubicBezTo>
                  <a:pt x="1624" y="2246"/>
                  <a:pt x="1624" y="2246"/>
                  <a:pt x="1624" y="2246"/>
                </a:cubicBezTo>
                <a:cubicBezTo>
                  <a:pt x="1624" y="2352"/>
                  <a:pt x="1538" y="2437"/>
                  <a:pt x="1433" y="2437"/>
                </a:cubicBezTo>
                <a:cubicBezTo>
                  <a:pt x="955" y="2437"/>
                  <a:pt x="955" y="2437"/>
                  <a:pt x="955" y="2437"/>
                </a:cubicBezTo>
                <a:cubicBezTo>
                  <a:pt x="849" y="2437"/>
                  <a:pt x="764" y="2351"/>
                  <a:pt x="764" y="2246"/>
                </a:cubicBezTo>
                <a:cubicBezTo>
                  <a:pt x="764" y="2181"/>
                  <a:pt x="764" y="2181"/>
                  <a:pt x="764" y="2181"/>
                </a:cubicBezTo>
                <a:cubicBezTo>
                  <a:pt x="481" y="2027"/>
                  <a:pt x="286" y="1731"/>
                  <a:pt x="286" y="1386"/>
                </a:cubicBezTo>
                <a:cubicBezTo>
                  <a:pt x="286" y="884"/>
                  <a:pt x="693" y="478"/>
                  <a:pt x="1194" y="478"/>
                </a:cubicBezTo>
                <a:cubicBezTo>
                  <a:pt x="1695" y="478"/>
                  <a:pt x="2102" y="884"/>
                  <a:pt x="2102" y="1386"/>
                </a:cubicBezTo>
                <a:cubicBezTo>
                  <a:pt x="2102" y="1731"/>
                  <a:pt x="1907" y="2027"/>
                  <a:pt x="1624" y="2181"/>
                </a:cubicBezTo>
                <a:close/>
                <a:moveTo>
                  <a:pt x="1194" y="191"/>
                </a:moveTo>
                <a:cubicBezTo>
                  <a:pt x="1220" y="191"/>
                  <a:pt x="1242" y="170"/>
                  <a:pt x="1242" y="143"/>
                </a:cubicBezTo>
                <a:cubicBezTo>
                  <a:pt x="1242" y="48"/>
                  <a:pt x="1242" y="48"/>
                  <a:pt x="1242" y="48"/>
                </a:cubicBezTo>
                <a:cubicBezTo>
                  <a:pt x="1242" y="21"/>
                  <a:pt x="1220" y="0"/>
                  <a:pt x="1194" y="0"/>
                </a:cubicBezTo>
                <a:cubicBezTo>
                  <a:pt x="1167" y="0"/>
                  <a:pt x="1146" y="21"/>
                  <a:pt x="1146" y="48"/>
                </a:cubicBezTo>
                <a:cubicBezTo>
                  <a:pt x="1146" y="143"/>
                  <a:pt x="1146" y="143"/>
                  <a:pt x="1146" y="143"/>
                </a:cubicBezTo>
                <a:cubicBezTo>
                  <a:pt x="1146" y="170"/>
                  <a:pt x="1167" y="191"/>
                  <a:pt x="1194" y="191"/>
                </a:cubicBezTo>
                <a:close/>
                <a:moveTo>
                  <a:pt x="1911" y="1290"/>
                </a:moveTo>
                <a:cubicBezTo>
                  <a:pt x="1884" y="1290"/>
                  <a:pt x="1863" y="1312"/>
                  <a:pt x="1863" y="1338"/>
                </a:cubicBezTo>
                <a:cubicBezTo>
                  <a:pt x="1863" y="1364"/>
                  <a:pt x="1884" y="1386"/>
                  <a:pt x="1911" y="1386"/>
                </a:cubicBezTo>
                <a:cubicBezTo>
                  <a:pt x="1937" y="1386"/>
                  <a:pt x="1958" y="1364"/>
                  <a:pt x="1958" y="1338"/>
                </a:cubicBezTo>
                <a:cubicBezTo>
                  <a:pt x="1958" y="1312"/>
                  <a:pt x="1937" y="1290"/>
                  <a:pt x="1911" y="1290"/>
                </a:cubicBezTo>
                <a:close/>
                <a:moveTo>
                  <a:pt x="1194" y="621"/>
                </a:moveTo>
                <a:cubicBezTo>
                  <a:pt x="1167" y="621"/>
                  <a:pt x="1146" y="642"/>
                  <a:pt x="1146" y="669"/>
                </a:cubicBezTo>
                <a:cubicBezTo>
                  <a:pt x="1146" y="695"/>
                  <a:pt x="1167" y="717"/>
                  <a:pt x="1194" y="717"/>
                </a:cubicBezTo>
                <a:cubicBezTo>
                  <a:pt x="1194" y="717"/>
                  <a:pt x="1195" y="717"/>
                  <a:pt x="1195" y="717"/>
                </a:cubicBezTo>
                <a:cubicBezTo>
                  <a:pt x="1515" y="717"/>
                  <a:pt x="1782" y="942"/>
                  <a:pt x="1848" y="1243"/>
                </a:cubicBezTo>
                <a:cubicBezTo>
                  <a:pt x="1945" y="1243"/>
                  <a:pt x="1945" y="1243"/>
                  <a:pt x="1945" y="1243"/>
                </a:cubicBezTo>
                <a:cubicBezTo>
                  <a:pt x="1878" y="889"/>
                  <a:pt x="1567" y="621"/>
                  <a:pt x="1194" y="621"/>
                </a:cubicBezTo>
                <a:close/>
                <a:moveTo>
                  <a:pt x="1481" y="2628"/>
                </a:moveTo>
                <a:cubicBezTo>
                  <a:pt x="907" y="2628"/>
                  <a:pt x="907" y="2628"/>
                  <a:pt x="907" y="2628"/>
                </a:cubicBezTo>
                <a:cubicBezTo>
                  <a:pt x="881" y="2628"/>
                  <a:pt x="859" y="2649"/>
                  <a:pt x="859" y="2676"/>
                </a:cubicBezTo>
                <a:cubicBezTo>
                  <a:pt x="859" y="2702"/>
                  <a:pt x="881" y="2724"/>
                  <a:pt x="907" y="2724"/>
                </a:cubicBezTo>
                <a:cubicBezTo>
                  <a:pt x="1481" y="2724"/>
                  <a:pt x="1481" y="2724"/>
                  <a:pt x="1481" y="2724"/>
                </a:cubicBezTo>
                <a:cubicBezTo>
                  <a:pt x="1507" y="2724"/>
                  <a:pt x="1528" y="2702"/>
                  <a:pt x="1528" y="2676"/>
                </a:cubicBezTo>
                <a:cubicBezTo>
                  <a:pt x="1528" y="2650"/>
                  <a:pt x="1507" y="2628"/>
                  <a:pt x="1481" y="2628"/>
                </a:cubicBezTo>
                <a:close/>
                <a:moveTo>
                  <a:pt x="2374" y="682"/>
                </a:moveTo>
                <a:cubicBezTo>
                  <a:pt x="2361" y="659"/>
                  <a:pt x="2332" y="651"/>
                  <a:pt x="2309" y="664"/>
                </a:cubicBezTo>
                <a:cubicBezTo>
                  <a:pt x="2226" y="712"/>
                  <a:pt x="2226" y="712"/>
                  <a:pt x="2226" y="712"/>
                </a:cubicBezTo>
                <a:cubicBezTo>
                  <a:pt x="2203" y="725"/>
                  <a:pt x="2196" y="754"/>
                  <a:pt x="2209" y="777"/>
                </a:cubicBezTo>
                <a:cubicBezTo>
                  <a:pt x="2222" y="800"/>
                  <a:pt x="2251" y="808"/>
                  <a:pt x="2274" y="795"/>
                </a:cubicBezTo>
                <a:cubicBezTo>
                  <a:pt x="2357" y="747"/>
                  <a:pt x="2357" y="747"/>
                  <a:pt x="2357" y="747"/>
                </a:cubicBezTo>
                <a:cubicBezTo>
                  <a:pt x="2380" y="734"/>
                  <a:pt x="2388" y="705"/>
                  <a:pt x="2374" y="682"/>
                </a:cubicBezTo>
                <a:close/>
                <a:moveTo>
                  <a:pt x="1845" y="331"/>
                </a:moveTo>
                <a:cubicBezTo>
                  <a:pt x="1893" y="248"/>
                  <a:pt x="1893" y="248"/>
                  <a:pt x="1893" y="248"/>
                </a:cubicBezTo>
                <a:cubicBezTo>
                  <a:pt x="1906" y="225"/>
                  <a:pt x="1898" y="196"/>
                  <a:pt x="1875" y="183"/>
                </a:cubicBezTo>
                <a:cubicBezTo>
                  <a:pt x="1853" y="170"/>
                  <a:pt x="1823" y="177"/>
                  <a:pt x="1810" y="200"/>
                </a:cubicBezTo>
                <a:cubicBezTo>
                  <a:pt x="1762" y="283"/>
                  <a:pt x="1762" y="283"/>
                  <a:pt x="1762" y="283"/>
                </a:cubicBezTo>
                <a:cubicBezTo>
                  <a:pt x="1749" y="306"/>
                  <a:pt x="1757" y="335"/>
                  <a:pt x="1780" y="348"/>
                </a:cubicBezTo>
                <a:cubicBezTo>
                  <a:pt x="1803" y="361"/>
                  <a:pt x="1832" y="353"/>
                  <a:pt x="1845" y="331"/>
                </a:cubicBezTo>
                <a:close/>
                <a:moveTo>
                  <a:pt x="1385" y="2772"/>
                </a:moveTo>
                <a:cubicBezTo>
                  <a:pt x="1003" y="2772"/>
                  <a:pt x="1003" y="2772"/>
                  <a:pt x="1003" y="2772"/>
                </a:cubicBezTo>
                <a:cubicBezTo>
                  <a:pt x="976" y="2772"/>
                  <a:pt x="955" y="2793"/>
                  <a:pt x="955" y="2819"/>
                </a:cubicBezTo>
                <a:cubicBezTo>
                  <a:pt x="955" y="2846"/>
                  <a:pt x="976" y="2867"/>
                  <a:pt x="1003" y="2867"/>
                </a:cubicBezTo>
                <a:cubicBezTo>
                  <a:pt x="1385" y="2867"/>
                  <a:pt x="1385" y="2867"/>
                  <a:pt x="1385" y="2867"/>
                </a:cubicBezTo>
                <a:cubicBezTo>
                  <a:pt x="1412" y="2867"/>
                  <a:pt x="1433" y="2846"/>
                  <a:pt x="1433" y="2819"/>
                </a:cubicBezTo>
                <a:cubicBezTo>
                  <a:pt x="1433" y="2793"/>
                  <a:pt x="1411" y="2772"/>
                  <a:pt x="1385" y="27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9" y="973532"/>
            <a:ext cx="466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工作总结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2"/>
          </p:nvPr>
        </p:nvSpPr>
        <p:spPr>
          <a:xfrm>
            <a:off x="9208477" y="634094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graphicFrame>
        <p:nvGraphicFramePr>
          <p:cNvPr id="5" name="表格 7"/>
          <p:cNvGraphicFramePr>
            <a:graphicFrameLocks noGrp="1"/>
          </p:cNvGraphicFramePr>
          <p:nvPr/>
        </p:nvGraphicFramePr>
        <p:xfrm>
          <a:off x="527538" y="1643774"/>
          <a:ext cx="10964008" cy="487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413"/>
                <a:gridCol w="4898844"/>
                <a:gridCol w="4286751"/>
              </a:tblGrid>
              <a:tr h="678959"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</a:t>
                      </a:r>
                      <a:r>
                        <a:rPr lang="en-US" altLang="zh-CN" sz="24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24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未来工作</a:t>
                      </a:r>
                      <a:endParaRPr lang="zh-CN" altLang="en-US" sz="24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 sz="24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115422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创新点</a:t>
                      </a:r>
                      <a:endPara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将深度图与目标检测结果相融合作为网络的输入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提高了模型</a:t>
                      </a:r>
                      <a:r>
                        <a:rPr lang="zh-CN" altLang="en-US" sz="20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泛化能力</a:t>
                      </a:r>
                      <a:endParaRPr lang="zh-CN" altLang="en-US" sz="20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755341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设置目标检测奖励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引导模型更多关注</a:t>
                      </a:r>
                      <a:r>
                        <a:rPr lang="zh-CN" altLang="en-US" sz="20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体积大</a:t>
                      </a:r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的目标物体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763829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进一步工作</a:t>
                      </a:r>
                      <a:endParaRPr lang="zh-CN" altLang="en-US" sz="2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将模型训练更多的步数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可以使模型表现更好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763687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使用物体类别标签直接指定目标物体</a:t>
                      </a:r>
                      <a:endParaRPr lang="en-US" altLang="zh-CN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更符合实际应用的需求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763687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测试目标检测奖励对模型导航的实际影响</a:t>
                      </a:r>
                      <a:endParaRPr lang="en-US" altLang="zh-CN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一定程度上缓解了奖励稀疏问题</a:t>
                      </a:r>
                      <a:endParaRPr lang="zh-CN" altLang="en-US" sz="20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30007" y="1812632"/>
            <a:ext cx="95319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4800" b="1" dirty="0">
              <a:solidFill>
                <a:prstClr val="black"/>
              </a:solidFill>
              <a:latin typeface="方正小标宋简体"/>
              <a:ea typeface="方正小标宋简体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prstClr val="black"/>
                </a:solidFill>
                <a:latin typeface="方正小标宋简体"/>
                <a:ea typeface="方正小标宋简体"/>
              </a:rPr>
              <a:t>谢谢！</a:t>
            </a:r>
            <a:endParaRPr lang="en-US" altLang="zh-CN" sz="4800" b="1" dirty="0">
              <a:solidFill>
                <a:prstClr val="black"/>
              </a:solidFill>
              <a:latin typeface="方正小标宋简体"/>
              <a:ea typeface="方正小标宋简体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61470" y="0"/>
            <a:ext cx="2030530" cy="2090378"/>
          </a:xfrm>
          <a:prstGeom prst="rect">
            <a:avLst/>
          </a:prstGeom>
          <a:solidFill>
            <a:srgbClr val="92090E"/>
          </a:solidFill>
          <a:ln>
            <a:solidFill>
              <a:srgbClr val="920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19" y="50587"/>
            <a:ext cx="1958181" cy="195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532"/>
            <a:ext cx="2676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研究背景</a:t>
            </a:r>
            <a:r>
              <a:rPr lang="en-US" altLang="zh-CN" sz="3200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endParaRPr lang="en-US" altLang="zh-CN" sz="3200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1877" y="817098"/>
            <a:ext cx="2135692" cy="29899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95" y="817097"/>
            <a:ext cx="3563082" cy="298996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95" y="3927011"/>
            <a:ext cx="3563082" cy="261190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5900" y="1919157"/>
            <a:ext cx="60516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机器人的应用越来越广泛</a:t>
            </a:r>
            <a:endParaRPr lang="en-US" altLang="zh-CN" sz="2400" baseline="30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dirty="0"/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近五年全球机器人市场规模年均增长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11.5%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dirty="0"/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对机器人的要求日益增高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/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而机器人能完成各种任务的关键则是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具备自主导航能力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1"/>
          <p:cNvSpPr txBox="1"/>
          <p:nvPr/>
        </p:nvSpPr>
        <p:spPr>
          <a:xfrm>
            <a:off x="0" y="6285929"/>
            <a:ext cx="12414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hlinkClick r:id="rId4"/>
              </a:rPr>
              <a:t>[1] CIE. </a:t>
            </a:r>
            <a:r>
              <a:rPr lang="zh-CN" altLang="en-US" sz="1200" dirty="0">
                <a:hlinkClick r:id="rId4"/>
              </a:rPr>
              <a:t>中国机器人产业发展报告</a:t>
            </a:r>
            <a:r>
              <a:rPr lang="en-US" altLang="zh-CN" sz="1200" dirty="0">
                <a:hlinkClick r:id="rId4"/>
              </a:rPr>
              <a:t>(2021</a:t>
            </a:r>
            <a:r>
              <a:rPr lang="zh-CN" altLang="en-US" sz="1200" dirty="0">
                <a:hlinkClick r:id="rId4"/>
              </a:rPr>
              <a:t>年</a:t>
            </a:r>
            <a:r>
              <a:rPr lang="en-US" altLang="zh-CN" sz="1200" dirty="0">
                <a:hlinkClick r:id="rId4"/>
              </a:rPr>
              <a:t>)[R]. </a:t>
            </a:r>
            <a:r>
              <a:rPr lang="zh-CN" altLang="en-US" sz="1200" dirty="0">
                <a:hlinkClick r:id="rId4"/>
              </a:rPr>
              <a:t>北京：中国电子学会，</a:t>
            </a:r>
            <a:r>
              <a:rPr lang="en-US" altLang="zh-CN" sz="1200" dirty="0">
                <a:hlinkClick r:id="rId4"/>
              </a:rPr>
              <a:t>2021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9" y="973532"/>
            <a:ext cx="22459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研究意义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89027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459" y="1608976"/>
            <a:ext cx="9314883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深度强化学习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让机器人与环境交互，学习导航方法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该方法具有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对环境先验信息依赖少、泛化能力强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的潜力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但现有的基于深度强化学习的自主导航方法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泛化能力普遍较弱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9669" y="738246"/>
            <a:ext cx="2982331" cy="1761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232" y="2499961"/>
            <a:ext cx="2982331" cy="1890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59" y="4410592"/>
            <a:ext cx="2907404" cy="1945758"/>
          </a:xfrm>
          <a:prstGeom prst="rect">
            <a:avLst/>
          </a:prstGeom>
        </p:spPr>
      </p:pic>
      <p:sp>
        <p:nvSpPr>
          <p:cNvPr id="28" name="矩形: 圆角 27"/>
          <p:cNvSpPr/>
          <p:nvPr/>
        </p:nvSpPr>
        <p:spPr>
          <a:xfrm>
            <a:off x="4814880" y="3370733"/>
            <a:ext cx="2030186" cy="80010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4814880" y="5997086"/>
            <a:ext cx="2030186" cy="8001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90280" y="3424506"/>
            <a:ext cx="135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智能体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(Agent)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75901" y="6052295"/>
            <a:ext cx="1898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(Environment)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连接符: 肘形 31"/>
          <p:cNvCxnSpPr>
            <a:stCxn id="28" idx="3"/>
          </p:cNvCxnSpPr>
          <p:nvPr/>
        </p:nvCxnSpPr>
        <p:spPr>
          <a:xfrm>
            <a:off x="6845066" y="3770784"/>
            <a:ext cx="1442075" cy="1200905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566105" y="4971630"/>
            <a:ext cx="133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t-1</a:t>
            </a:r>
            <a:endParaRPr lang="zh-CN" altLang="en-US" sz="2000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4" name="连接符: 肘形 33"/>
          <p:cNvCxnSpPr>
            <a:endCxn id="29" idx="3"/>
          </p:cNvCxnSpPr>
          <p:nvPr/>
        </p:nvCxnSpPr>
        <p:spPr>
          <a:xfrm rot="5400000">
            <a:off x="7053436" y="5163430"/>
            <a:ext cx="1025337" cy="1442075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245512" y="4936822"/>
            <a:ext cx="1159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奖励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zh-CN" altLang="en-US" sz="2000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直接连接符 35"/>
          <p:cNvCxnSpPr>
            <a:stCxn id="29" idx="0"/>
            <a:endCxn id="35" idx="2"/>
          </p:cNvCxnSpPr>
          <p:nvPr/>
        </p:nvCxnSpPr>
        <p:spPr>
          <a:xfrm flipH="1" flipV="1">
            <a:off x="5825159" y="5336932"/>
            <a:ext cx="4814" cy="66015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0"/>
            <a:endCxn id="28" idx="2"/>
          </p:cNvCxnSpPr>
          <p:nvPr/>
        </p:nvCxnSpPr>
        <p:spPr>
          <a:xfrm flipV="1">
            <a:off x="5825159" y="4170834"/>
            <a:ext cx="4814" cy="765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/>
          <p:nvPr/>
        </p:nvCxnSpPr>
        <p:spPr>
          <a:xfrm rot="16200000" flipV="1">
            <a:off x="2531143" y="4008323"/>
            <a:ext cx="2214694" cy="2099274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40" idx="1"/>
          </p:cNvCxnSpPr>
          <p:nvPr/>
        </p:nvCxnSpPr>
        <p:spPr>
          <a:xfrm flipV="1">
            <a:off x="2588853" y="3924272"/>
            <a:ext cx="322758" cy="567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911611" y="3724217"/>
            <a:ext cx="128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t-1</a:t>
            </a:r>
            <a:endParaRPr lang="zh-CN" altLang="en-US" sz="2000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/>
          <p:cNvCxnSpPr>
            <a:stCxn id="40" idx="3"/>
          </p:cNvCxnSpPr>
          <p:nvPr/>
        </p:nvCxnSpPr>
        <p:spPr>
          <a:xfrm>
            <a:off x="4193135" y="3924272"/>
            <a:ext cx="527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193134" y="6555703"/>
            <a:ext cx="527865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136667" y="6349973"/>
            <a:ext cx="112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altLang="zh-CN" sz="2000" baseline="-25000" dirty="0"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zh-CN" altLang="en-US" sz="2000" baseline="-25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4" name="连接符: 肘形 43"/>
          <p:cNvCxnSpPr/>
          <p:nvPr/>
        </p:nvCxnSpPr>
        <p:spPr>
          <a:xfrm rot="10800000">
            <a:off x="2341694" y="3518893"/>
            <a:ext cx="865494" cy="3031135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2356323" y="3518885"/>
            <a:ext cx="23646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899" y="973532"/>
            <a:ext cx="224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研究现状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89027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597024" y="1712460"/>
            <a:ext cx="0" cy="4054806"/>
          </a:xfrm>
          <a:prstGeom prst="line">
            <a:avLst/>
          </a:prstGeom>
          <a:ln w="19050">
            <a:prstDash val="dash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1551" y="1457810"/>
            <a:ext cx="54824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工作一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目标驱动的深度强化学习视觉导航</a:t>
            </a:r>
            <a:r>
              <a:rPr lang="en-US" altLang="zh-CN" sz="2000" b="1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endParaRPr lang="en-US" altLang="zh-CN" sz="2000" b="1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93419" y="1457810"/>
            <a:ext cx="532813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工作二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视觉表征方式对导航表现的影响</a:t>
            </a:r>
            <a:r>
              <a:rPr lang="en-US" altLang="zh-CN" sz="2000" b="1" baseline="30000" dirty="0">
                <a:latin typeface="微软雅黑" panose="020B0503020204020204" charset="-122"/>
                <a:ea typeface="微软雅黑" panose="020B0503020204020204" charset="-122"/>
              </a:rPr>
              <a:t>[2]</a:t>
            </a:r>
            <a:endParaRPr lang="en-US" altLang="zh-CN" sz="2000" b="1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440" y="2496346"/>
            <a:ext cx="5139055" cy="371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24" y="3154805"/>
            <a:ext cx="6520925" cy="214185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52898" y="2038679"/>
            <a:ext cx="53281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将目标点输入，能提高模型跨目标泛化能力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65047" y="2038679"/>
            <a:ext cx="57848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以高级语义信息为输入能有效提高模型的导航表现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0" y="5938986"/>
            <a:ext cx="11222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200" dirty="0">
                <a:hlinkClick r:id="rId3"/>
              </a:rPr>
              <a:t>[1] Y. Zhu et al., "Target-driven visual navigation in indoor scenes using deep reinforcement learning," 2017 IEEE International Conference on Robotics and Automation (ICRA), 2017, pp. 3357-3364.</a:t>
            </a:r>
            <a:endParaRPr lang="en-US" altLang="zh-CN" sz="1200" dirty="0"/>
          </a:p>
          <a:p>
            <a:r>
              <a:rPr lang="en-US" altLang="zh-CN" sz="1200" dirty="0">
                <a:sym typeface="+mn-ea"/>
                <a:hlinkClick r:id="rId4"/>
              </a:rPr>
              <a:t>[2] </a:t>
            </a:r>
            <a:r>
              <a:rPr lang="zh-CN" altLang="en-US" sz="1200" dirty="0">
                <a:sym typeface="+mn-ea"/>
                <a:hlinkClick r:id="rId4"/>
              </a:rPr>
              <a:t>Mousavian </a:t>
            </a:r>
            <a:r>
              <a:rPr lang="en-US" altLang="zh-CN" sz="1200" dirty="0">
                <a:sym typeface="+mn-ea"/>
                <a:hlinkClick r:id="rId4"/>
              </a:rPr>
              <a:t>et al. </a:t>
            </a:r>
            <a:r>
              <a:rPr lang="zh-CN" altLang="en-US" sz="1200" dirty="0">
                <a:sym typeface="+mn-ea"/>
                <a:hlinkClick r:id="rId4"/>
              </a:rPr>
              <a:t>Visual Representations for Semantic Target Driven Navigation. 2019 International Conference on Robotics and</a:t>
            </a:r>
            <a:r>
              <a:rPr lang="en-US" altLang="zh-CN" sz="1200" dirty="0">
                <a:sym typeface="+mn-ea"/>
                <a:hlinkClick r:id="rId4"/>
              </a:rPr>
              <a:t> </a:t>
            </a:r>
            <a:r>
              <a:rPr lang="zh-CN" altLang="en-US" sz="1200" dirty="0">
                <a:sym typeface="+mn-ea"/>
                <a:hlinkClick r:id="rId4"/>
              </a:rPr>
              <a:t>Automation (ICRA), 8846-8852</a:t>
            </a:r>
            <a:r>
              <a:rPr lang="en-US" altLang="zh-CN" sz="1200" dirty="0">
                <a:sym typeface="+mn-ea"/>
              </a:rPr>
              <a:t>.</a:t>
            </a:r>
            <a:endParaRPr lang="en-US" altLang="zh-CN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6311265" y="3510915"/>
            <a:ext cx="3679825" cy="120459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0" y="0"/>
            <a:ext cx="12192000" cy="2288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91136" y="2332432"/>
            <a:ext cx="165893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+mj-ea"/>
                <a:ea typeface="+mj-ea"/>
              </a:rPr>
              <a:t>目录</a:t>
            </a:r>
            <a:endParaRPr lang="en-US" altLang="zh-CN" sz="4800" b="1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52784" y="3758653"/>
            <a:ext cx="269795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01 </a:t>
            </a:r>
            <a:r>
              <a:rPr lang="zh-CN" altLang="en-US" sz="3200" dirty="0"/>
              <a:t>研究背景</a:t>
            </a:r>
            <a:endParaRPr lang="zh-CN" altLang="en-US" sz="3200" dirty="0"/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3176109" y="3690719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552935" y="3758653"/>
            <a:ext cx="27992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7460070" y="3690719"/>
            <a:ext cx="0" cy="72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52784" y="5392103"/>
            <a:ext cx="2693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实验分析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3180094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552935" y="5392103"/>
            <a:ext cx="25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工作总结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7456085" y="5398778"/>
            <a:ext cx="0" cy="720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9"/>
          <p:cNvSpPr>
            <a:spLocks noEditPoints="1"/>
          </p:cNvSpPr>
          <p:nvPr/>
        </p:nvSpPr>
        <p:spPr bwMode="auto">
          <a:xfrm>
            <a:off x="6680993" y="3722277"/>
            <a:ext cx="519113" cy="681037"/>
          </a:xfrm>
          <a:custGeom>
            <a:avLst/>
            <a:gdLst>
              <a:gd name="T0" fmla="*/ 459 w 2178"/>
              <a:gd name="T1" fmla="*/ 1146 h 2866"/>
              <a:gd name="T2" fmla="*/ 1719 w 2178"/>
              <a:gd name="T3" fmla="*/ 1146 h 2866"/>
              <a:gd name="T4" fmla="*/ 1719 w 2178"/>
              <a:gd name="T5" fmla="*/ 917 h 2866"/>
              <a:gd name="T6" fmla="*/ 459 w 2178"/>
              <a:gd name="T7" fmla="*/ 917 h 2866"/>
              <a:gd name="T8" fmla="*/ 459 w 2178"/>
              <a:gd name="T9" fmla="*/ 1146 h 2866"/>
              <a:gd name="T10" fmla="*/ 459 w 2178"/>
              <a:gd name="T11" fmla="*/ 1605 h 2866"/>
              <a:gd name="T12" fmla="*/ 1719 w 2178"/>
              <a:gd name="T13" fmla="*/ 1605 h 2866"/>
              <a:gd name="T14" fmla="*/ 1719 w 2178"/>
              <a:gd name="T15" fmla="*/ 1376 h 2866"/>
              <a:gd name="T16" fmla="*/ 459 w 2178"/>
              <a:gd name="T17" fmla="*/ 1376 h 2866"/>
              <a:gd name="T18" fmla="*/ 459 w 2178"/>
              <a:gd name="T19" fmla="*/ 1605 h 2866"/>
              <a:gd name="T20" fmla="*/ 459 w 2178"/>
              <a:gd name="T21" fmla="*/ 2063 h 2866"/>
              <a:gd name="T22" fmla="*/ 1032 w 2178"/>
              <a:gd name="T23" fmla="*/ 2063 h 2866"/>
              <a:gd name="T24" fmla="*/ 1032 w 2178"/>
              <a:gd name="T25" fmla="*/ 1834 h 2866"/>
              <a:gd name="T26" fmla="*/ 459 w 2178"/>
              <a:gd name="T27" fmla="*/ 1834 h 2866"/>
              <a:gd name="T28" fmla="*/ 459 w 2178"/>
              <a:gd name="T29" fmla="*/ 2063 h 2866"/>
              <a:gd name="T30" fmla="*/ 2178 w 2178"/>
              <a:gd name="T31" fmla="*/ 229 h 2866"/>
              <a:gd name="T32" fmla="*/ 1949 w 2178"/>
              <a:gd name="T33" fmla="*/ 0 h 2866"/>
              <a:gd name="T34" fmla="*/ 229 w 2178"/>
              <a:gd name="T35" fmla="*/ 0 h 2866"/>
              <a:gd name="T36" fmla="*/ 0 w 2178"/>
              <a:gd name="T37" fmla="*/ 229 h 2866"/>
              <a:gd name="T38" fmla="*/ 0 w 2178"/>
              <a:gd name="T39" fmla="*/ 2636 h 2866"/>
              <a:gd name="T40" fmla="*/ 229 w 2178"/>
              <a:gd name="T41" fmla="*/ 2866 h 2866"/>
              <a:gd name="T42" fmla="*/ 1490 w 2178"/>
              <a:gd name="T43" fmla="*/ 2866 h 2866"/>
              <a:gd name="T44" fmla="*/ 1490 w 2178"/>
              <a:gd name="T45" fmla="*/ 2805 h 2866"/>
              <a:gd name="T46" fmla="*/ 2063 w 2178"/>
              <a:gd name="T47" fmla="*/ 2232 h 2866"/>
              <a:gd name="T48" fmla="*/ 2010 w 2178"/>
              <a:gd name="T49" fmla="*/ 2178 h 2866"/>
              <a:gd name="T50" fmla="*/ 2178 w 2178"/>
              <a:gd name="T51" fmla="*/ 2178 h 2866"/>
              <a:gd name="T52" fmla="*/ 2178 w 2178"/>
              <a:gd name="T53" fmla="*/ 229 h 2866"/>
              <a:gd name="T54" fmla="*/ 1490 w 2178"/>
              <a:gd name="T55" fmla="*/ 2468 h 2866"/>
              <a:gd name="T56" fmla="*/ 1490 w 2178"/>
              <a:gd name="T57" fmla="*/ 2293 h 2866"/>
              <a:gd name="T58" fmla="*/ 1605 w 2178"/>
              <a:gd name="T59" fmla="*/ 2178 h 2866"/>
              <a:gd name="T60" fmla="*/ 1780 w 2178"/>
              <a:gd name="T61" fmla="*/ 2178 h 2866"/>
              <a:gd name="T62" fmla="*/ 1490 w 2178"/>
              <a:gd name="T63" fmla="*/ 2468 h 2866"/>
              <a:gd name="T64" fmla="*/ 1949 w 2178"/>
              <a:gd name="T65" fmla="*/ 1949 h 2866"/>
              <a:gd name="T66" fmla="*/ 1490 w 2178"/>
              <a:gd name="T67" fmla="*/ 1949 h 2866"/>
              <a:gd name="T68" fmla="*/ 1261 w 2178"/>
              <a:gd name="T69" fmla="*/ 2178 h 2866"/>
              <a:gd name="T70" fmla="*/ 1261 w 2178"/>
              <a:gd name="T71" fmla="*/ 2636 h 2866"/>
              <a:gd name="T72" fmla="*/ 344 w 2178"/>
              <a:gd name="T73" fmla="*/ 2636 h 2866"/>
              <a:gd name="T74" fmla="*/ 229 w 2178"/>
              <a:gd name="T75" fmla="*/ 2522 h 2866"/>
              <a:gd name="T76" fmla="*/ 229 w 2178"/>
              <a:gd name="T77" fmla="*/ 344 h 2866"/>
              <a:gd name="T78" fmla="*/ 344 w 2178"/>
              <a:gd name="T79" fmla="*/ 229 h 2866"/>
              <a:gd name="T80" fmla="*/ 1834 w 2178"/>
              <a:gd name="T81" fmla="*/ 229 h 2866"/>
              <a:gd name="T82" fmla="*/ 1949 w 2178"/>
              <a:gd name="T83" fmla="*/ 344 h 2866"/>
              <a:gd name="T84" fmla="*/ 1949 w 2178"/>
              <a:gd name="T85" fmla="*/ 1949 h 2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78" h="2866">
                <a:moveTo>
                  <a:pt x="459" y="1146"/>
                </a:moveTo>
                <a:cubicBezTo>
                  <a:pt x="1719" y="1146"/>
                  <a:pt x="1719" y="1146"/>
                  <a:pt x="1719" y="1146"/>
                </a:cubicBezTo>
                <a:cubicBezTo>
                  <a:pt x="1719" y="917"/>
                  <a:pt x="1719" y="917"/>
                  <a:pt x="1719" y="917"/>
                </a:cubicBezTo>
                <a:cubicBezTo>
                  <a:pt x="459" y="917"/>
                  <a:pt x="459" y="917"/>
                  <a:pt x="459" y="917"/>
                </a:cubicBezTo>
                <a:cubicBezTo>
                  <a:pt x="459" y="1146"/>
                  <a:pt x="459" y="1146"/>
                  <a:pt x="459" y="1146"/>
                </a:cubicBezTo>
                <a:close/>
                <a:moveTo>
                  <a:pt x="459" y="1605"/>
                </a:moveTo>
                <a:cubicBezTo>
                  <a:pt x="1719" y="1605"/>
                  <a:pt x="1719" y="1605"/>
                  <a:pt x="1719" y="1605"/>
                </a:cubicBezTo>
                <a:cubicBezTo>
                  <a:pt x="1719" y="1376"/>
                  <a:pt x="1719" y="1376"/>
                  <a:pt x="1719" y="1376"/>
                </a:cubicBezTo>
                <a:cubicBezTo>
                  <a:pt x="459" y="1376"/>
                  <a:pt x="459" y="1376"/>
                  <a:pt x="459" y="1376"/>
                </a:cubicBezTo>
                <a:cubicBezTo>
                  <a:pt x="459" y="1605"/>
                  <a:pt x="459" y="1605"/>
                  <a:pt x="459" y="1605"/>
                </a:cubicBezTo>
                <a:close/>
                <a:moveTo>
                  <a:pt x="459" y="2063"/>
                </a:moveTo>
                <a:cubicBezTo>
                  <a:pt x="1032" y="2063"/>
                  <a:pt x="1032" y="2063"/>
                  <a:pt x="1032" y="2063"/>
                </a:cubicBezTo>
                <a:cubicBezTo>
                  <a:pt x="1032" y="1834"/>
                  <a:pt x="1032" y="1834"/>
                  <a:pt x="1032" y="1834"/>
                </a:cubicBezTo>
                <a:cubicBezTo>
                  <a:pt x="459" y="1834"/>
                  <a:pt x="459" y="1834"/>
                  <a:pt x="459" y="1834"/>
                </a:cubicBezTo>
                <a:cubicBezTo>
                  <a:pt x="459" y="2063"/>
                  <a:pt x="459" y="2063"/>
                  <a:pt x="459" y="2063"/>
                </a:cubicBezTo>
                <a:close/>
                <a:moveTo>
                  <a:pt x="2178" y="229"/>
                </a:moveTo>
                <a:cubicBezTo>
                  <a:pt x="2178" y="103"/>
                  <a:pt x="2075" y="0"/>
                  <a:pt x="194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0" y="2636"/>
                  <a:pt x="0" y="2636"/>
                  <a:pt x="0" y="2636"/>
                </a:cubicBezTo>
                <a:cubicBezTo>
                  <a:pt x="0" y="2763"/>
                  <a:pt x="103" y="2866"/>
                  <a:pt x="229" y="2866"/>
                </a:cubicBezTo>
                <a:cubicBezTo>
                  <a:pt x="1490" y="2866"/>
                  <a:pt x="1490" y="2866"/>
                  <a:pt x="1490" y="2866"/>
                </a:cubicBezTo>
                <a:cubicBezTo>
                  <a:pt x="1490" y="2805"/>
                  <a:pt x="1490" y="2805"/>
                  <a:pt x="1490" y="2805"/>
                </a:cubicBezTo>
                <a:cubicBezTo>
                  <a:pt x="2063" y="2232"/>
                  <a:pt x="2063" y="2232"/>
                  <a:pt x="2063" y="2232"/>
                </a:cubicBezTo>
                <a:cubicBezTo>
                  <a:pt x="2010" y="2178"/>
                  <a:pt x="2010" y="2178"/>
                  <a:pt x="2010" y="2178"/>
                </a:cubicBezTo>
                <a:cubicBezTo>
                  <a:pt x="2178" y="2178"/>
                  <a:pt x="2178" y="2178"/>
                  <a:pt x="2178" y="2178"/>
                </a:cubicBezTo>
                <a:cubicBezTo>
                  <a:pt x="2178" y="229"/>
                  <a:pt x="2178" y="229"/>
                  <a:pt x="2178" y="229"/>
                </a:cubicBezTo>
                <a:close/>
                <a:moveTo>
                  <a:pt x="1490" y="2468"/>
                </a:moveTo>
                <a:cubicBezTo>
                  <a:pt x="1490" y="2293"/>
                  <a:pt x="1490" y="2293"/>
                  <a:pt x="1490" y="2293"/>
                </a:cubicBezTo>
                <a:cubicBezTo>
                  <a:pt x="1490" y="2229"/>
                  <a:pt x="1542" y="2178"/>
                  <a:pt x="1605" y="2178"/>
                </a:cubicBezTo>
                <a:cubicBezTo>
                  <a:pt x="1780" y="2178"/>
                  <a:pt x="1780" y="2178"/>
                  <a:pt x="1780" y="2178"/>
                </a:cubicBezTo>
                <a:cubicBezTo>
                  <a:pt x="1490" y="2468"/>
                  <a:pt x="1490" y="2468"/>
                  <a:pt x="1490" y="2468"/>
                </a:cubicBezTo>
                <a:close/>
                <a:moveTo>
                  <a:pt x="1949" y="1949"/>
                </a:moveTo>
                <a:cubicBezTo>
                  <a:pt x="1490" y="1949"/>
                  <a:pt x="1490" y="1949"/>
                  <a:pt x="1490" y="1949"/>
                </a:cubicBezTo>
                <a:cubicBezTo>
                  <a:pt x="1364" y="1949"/>
                  <a:pt x="1261" y="2051"/>
                  <a:pt x="1261" y="2178"/>
                </a:cubicBezTo>
                <a:cubicBezTo>
                  <a:pt x="1261" y="2636"/>
                  <a:pt x="1261" y="2636"/>
                  <a:pt x="1261" y="2636"/>
                </a:cubicBezTo>
                <a:cubicBezTo>
                  <a:pt x="344" y="2636"/>
                  <a:pt x="344" y="2636"/>
                  <a:pt x="344" y="2636"/>
                </a:cubicBezTo>
                <a:cubicBezTo>
                  <a:pt x="281" y="2636"/>
                  <a:pt x="229" y="2585"/>
                  <a:pt x="229" y="2522"/>
                </a:cubicBezTo>
                <a:cubicBezTo>
                  <a:pt x="229" y="344"/>
                  <a:pt x="229" y="344"/>
                  <a:pt x="229" y="344"/>
                </a:cubicBezTo>
                <a:cubicBezTo>
                  <a:pt x="229" y="281"/>
                  <a:pt x="281" y="229"/>
                  <a:pt x="344" y="229"/>
                </a:cubicBezTo>
                <a:cubicBezTo>
                  <a:pt x="1834" y="229"/>
                  <a:pt x="1834" y="229"/>
                  <a:pt x="1834" y="229"/>
                </a:cubicBezTo>
                <a:cubicBezTo>
                  <a:pt x="1897" y="229"/>
                  <a:pt x="1949" y="281"/>
                  <a:pt x="1949" y="344"/>
                </a:cubicBezTo>
                <a:cubicBezTo>
                  <a:pt x="1949" y="1949"/>
                  <a:pt x="1949" y="1949"/>
                  <a:pt x="1949" y="1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3" name="Group 12"/>
          <p:cNvGrpSpPr>
            <a:grpSpLocks noChangeAspect="1"/>
          </p:cNvGrpSpPr>
          <p:nvPr/>
        </p:nvGrpSpPr>
        <p:grpSpPr bwMode="auto">
          <a:xfrm>
            <a:off x="2362200" y="3860800"/>
            <a:ext cx="719138" cy="542925"/>
            <a:chOff x="1496" y="2432"/>
            <a:chExt cx="453" cy="342"/>
          </a:xfrm>
          <a:solidFill>
            <a:schemeClr val="accent1"/>
          </a:solidFill>
        </p:grpSpPr>
        <p:sp>
          <p:nvSpPr>
            <p:cNvPr id="75" name="Freeform 13"/>
            <p:cNvSpPr/>
            <p:nvPr/>
          </p:nvSpPr>
          <p:spPr bwMode="auto">
            <a:xfrm>
              <a:off x="1496" y="2432"/>
              <a:ext cx="453" cy="342"/>
            </a:xfrm>
            <a:custGeom>
              <a:avLst/>
              <a:gdLst>
                <a:gd name="T0" fmla="*/ 3051 w 3053"/>
                <a:gd name="T1" fmla="*/ 804 h 2295"/>
                <a:gd name="T2" fmla="*/ 2971 w 3053"/>
                <a:gd name="T3" fmla="*/ 724 h 2295"/>
                <a:gd name="T4" fmla="*/ 2256 w 3053"/>
                <a:gd name="T5" fmla="*/ 726 h 2295"/>
                <a:gd name="T6" fmla="*/ 2191 w 3053"/>
                <a:gd name="T7" fmla="*/ 661 h 2295"/>
                <a:gd name="T8" fmla="*/ 2256 w 3053"/>
                <a:gd name="T9" fmla="*/ 596 h 2295"/>
                <a:gd name="T10" fmla="*/ 2662 w 3053"/>
                <a:gd name="T11" fmla="*/ 596 h 2295"/>
                <a:gd name="T12" fmla="*/ 2742 w 3053"/>
                <a:gd name="T13" fmla="*/ 516 h 2295"/>
                <a:gd name="T14" fmla="*/ 2662 w 3053"/>
                <a:gd name="T15" fmla="*/ 436 h 2295"/>
                <a:gd name="T16" fmla="*/ 2378 w 3053"/>
                <a:gd name="T17" fmla="*/ 436 h 2295"/>
                <a:gd name="T18" fmla="*/ 1477 w 3053"/>
                <a:gd name="T19" fmla="*/ 0 h 2295"/>
                <a:gd name="T20" fmla="*/ 330 w 3053"/>
                <a:gd name="T21" fmla="*/ 1148 h 2295"/>
                <a:gd name="T22" fmla="*/ 368 w 3053"/>
                <a:gd name="T23" fmla="*/ 1442 h 2295"/>
                <a:gd name="T24" fmla="*/ 243 w 3053"/>
                <a:gd name="T25" fmla="*/ 1442 h 2295"/>
                <a:gd name="T26" fmla="*/ 163 w 3053"/>
                <a:gd name="T27" fmla="*/ 1522 h 2295"/>
                <a:gd name="T28" fmla="*/ 243 w 3053"/>
                <a:gd name="T29" fmla="*/ 1602 h 2295"/>
                <a:gd name="T30" fmla="*/ 423 w 3053"/>
                <a:gd name="T31" fmla="*/ 1602 h 2295"/>
                <a:gd name="T32" fmla="*/ 424 w 3053"/>
                <a:gd name="T33" fmla="*/ 1602 h 2295"/>
                <a:gd name="T34" fmla="*/ 536 w 3053"/>
                <a:gd name="T35" fmla="*/ 1602 h 2295"/>
                <a:gd name="T36" fmla="*/ 581 w 3053"/>
                <a:gd name="T37" fmla="*/ 1647 h 2295"/>
                <a:gd name="T38" fmla="*/ 536 w 3053"/>
                <a:gd name="T39" fmla="*/ 1692 h 2295"/>
                <a:gd name="T40" fmla="*/ 467 w 3053"/>
                <a:gd name="T41" fmla="*/ 1692 h 2295"/>
                <a:gd name="T42" fmla="*/ 467 w 3053"/>
                <a:gd name="T43" fmla="*/ 1692 h 2295"/>
                <a:gd name="T44" fmla="*/ 82 w 3053"/>
                <a:gd name="T45" fmla="*/ 1692 h 2295"/>
                <a:gd name="T46" fmla="*/ 2 w 3053"/>
                <a:gd name="T47" fmla="*/ 1772 h 2295"/>
                <a:gd name="T48" fmla="*/ 82 w 3053"/>
                <a:gd name="T49" fmla="*/ 1852 h 2295"/>
                <a:gd name="T50" fmla="*/ 572 w 3053"/>
                <a:gd name="T51" fmla="*/ 1852 h 2295"/>
                <a:gd name="T52" fmla="*/ 573 w 3053"/>
                <a:gd name="T53" fmla="*/ 1853 h 2295"/>
                <a:gd name="T54" fmla="*/ 702 w 3053"/>
                <a:gd name="T55" fmla="*/ 1853 h 2295"/>
                <a:gd name="T56" fmla="*/ 750 w 3053"/>
                <a:gd name="T57" fmla="*/ 1901 h 2295"/>
                <a:gd name="T58" fmla="*/ 702 w 3053"/>
                <a:gd name="T59" fmla="*/ 1948 h 2295"/>
                <a:gd name="T60" fmla="*/ 589 w 3053"/>
                <a:gd name="T61" fmla="*/ 1948 h 2295"/>
                <a:gd name="T62" fmla="*/ 523 w 3053"/>
                <a:gd name="T63" fmla="*/ 2027 h 2295"/>
                <a:gd name="T64" fmla="*/ 603 w 3053"/>
                <a:gd name="T65" fmla="*/ 2107 h 2295"/>
                <a:gd name="T66" fmla="*/ 848 w 3053"/>
                <a:gd name="T67" fmla="*/ 2107 h 2295"/>
                <a:gd name="T68" fmla="*/ 1478 w 3053"/>
                <a:gd name="T69" fmla="*/ 2295 h 2295"/>
                <a:gd name="T70" fmla="*/ 2625 w 3053"/>
                <a:gd name="T71" fmla="*/ 1164 h 2295"/>
                <a:gd name="T72" fmla="*/ 2733 w 3053"/>
                <a:gd name="T73" fmla="*/ 1164 h 2295"/>
                <a:gd name="T74" fmla="*/ 2813 w 3053"/>
                <a:gd name="T75" fmla="*/ 1084 h 2295"/>
                <a:gd name="T76" fmla="*/ 2733 w 3053"/>
                <a:gd name="T77" fmla="*/ 1004 h 2295"/>
                <a:gd name="T78" fmla="*/ 2404 w 3053"/>
                <a:gd name="T79" fmla="*/ 1003 h 2295"/>
                <a:gd name="T80" fmla="*/ 2346 w 3053"/>
                <a:gd name="T81" fmla="*/ 945 h 2295"/>
                <a:gd name="T82" fmla="*/ 2404 w 3053"/>
                <a:gd name="T83" fmla="*/ 886 h 2295"/>
                <a:gd name="T84" fmla="*/ 2971 w 3053"/>
                <a:gd name="T85" fmla="*/ 884 h 2295"/>
                <a:gd name="T86" fmla="*/ 3051 w 3053"/>
                <a:gd name="T87" fmla="*/ 80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53" h="2295">
                  <a:moveTo>
                    <a:pt x="3051" y="804"/>
                  </a:moveTo>
                  <a:cubicBezTo>
                    <a:pt x="3049" y="761"/>
                    <a:pt x="3016" y="724"/>
                    <a:pt x="2971" y="724"/>
                  </a:cubicBezTo>
                  <a:cubicBezTo>
                    <a:pt x="2256" y="726"/>
                    <a:pt x="2256" y="726"/>
                    <a:pt x="2256" y="726"/>
                  </a:cubicBezTo>
                  <a:cubicBezTo>
                    <a:pt x="2220" y="726"/>
                    <a:pt x="2193" y="697"/>
                    <a:pt x="2191" y="661"/>
                  </a:cubicBezTo>
                  <a:cubicBezTo>
                    <a:pt x="2190" y="626"/>
                    <a:pt x="2222" y="596"/>
                    <a:pt x="2256" y="596"/>
                  </a:cubicBezTo>
                  <a:cubicBezTo>
                    <a:pt x="2662" y="596"/>
                    <a:pt x="2662" y="596"/>
                    <a:pt x="2662" y="596"/>
                  </a:cubicBezTo>
                  <a:cubicBezTo>
                    <a:pt x="2704" y="596"/>
                    <a:pt x="2744" y="560"/>
                    <a:pt x="2742" y="516"/>
                  </a:cubicBezTo>
                  <a:cubicBezTo>
                    <a:pt x="2740" y="473"/>
                    <a:pt x="2706" y="436"/>
                    <a:pt x="2662" y="436"/>
                  </a:cubicBezTo>
                  <a:cubicBezTo>
                    <a:pt x="2378" y="436"/>
                    <a:pt x="2378" y="436"/>
                    <a:pt x="2378" y="436"/>
                  </a:cubicBezTo>
                  <a:cubicBezTo>
                    <a:pt x="2168" y="171"/>
                    <a:pt x="1842" y="0"/>
                    <a:pt x="1477" y="0"/>
                  </a:cubicBezTo>
                  <a:cubicBezTo>
                    <a:pt x="843" y="0"/>
                    <a:pt x="330" y="514"/>
                    <a:pt x="330" y="1148"/>
                  </a:cubicBezTo>
                  <a:cubicBezTo>
                    <a:pt x="330" y="1249"/>
                    <a:pt x="343" y="1348"/>
                    <a:pt x="368" y="1442"/>
                  </a:cubicBezTo>
                  <a:cubicBezTo>
                    <a:pt x="243" y="1442"/>
                    <a:pt x="243" y="1442"/>
                    <a:pt x="243" y="1442"/>
                  </a:cubicBezTo>
                  <a:cubicBezTo>
                    <a:pt x="201" y="1442"/>
                    <a:pt x="161" y="1479"/>
                    <a:pt x="163" y="1522"/>
                  </a:cubicBezTo>
                  <a:cubicBezTo>
                    <a:pt x="165" y="1565"/>
                    <a:pt x="199" y="1602"/>
                    <a:pt x="243" y="1602"/>
                  </a:cubicBezTo>
                  <a:cubicBezTo>
                    <a:pt x="423" y="1602"/>
                    <a:pt x="423" y="1602"/>
                    <a:pt x="423" y="1602"/>
                  </a:cubicBezTo>
                  <a:cubicBezTo>
                    <a:pt x="423" y="1602"/>
                    <a:pt x="423" y="1602"/>
                    <a:pt x="424" y="1602"/>
                  </a:cubicBezTo>
                  <a:cubicBezTo>
                    <a:pt x="536" y="1602"/>
                    <a:pt x="536" y="1602"/>
                    <a:pt x="536" y="1602"/>
                  </a:cubicBezTo>
                  <a:cubicBezTo>
                    <a:pt x="560" y="1602"/>
                    <a:pt x="581" y="1623"/>
                    <a:pt x="581" y="1647"/>
                  </a:cubicBezTo>
                  <a:cubicBezTo>
                    <a:pt x="581" y="1671"/>
                    <a:pt x="560" y="1692"/>
                    <a:pt x="536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467" y="1692"/>
                    <a:pt x="467" y="1692"/>
                    <a:pt x="467" y="1692"/>
                  </a:cubicBezTo>
                  <a:cubicBezTo>
                    <a:pt x="82" y="1692"/>
                    <a:pt x="82" y="1692"/>
                    <a:pt x="82" y="1692"/>
                  </a:cubicBezTo>
                  <a:cubicBezTo>
                    <a:pt x="40" y="1692"/>
                    <a:pt x="0" y="1729"/>
                    <a:pt x="2" y="1772"/>
                  </a:cubicBezTo>
                  <a:cubicBezTo>
                    <a:pt x="4" y="1816"/>
                    <a:pt x="37" y="1852"/>
                    <a:pt x="82" y="1852"/>
                  </a:cubicBezTo>
                  <a:cubicBezTo>
                    <a:pt x="572" y="1852"/>
                    <a:pt x="572" y="1852"/>
                    <a:pt x="572" y="1852"/>
                  </a:cubicBezTo>
                  <a:cubicBezTo>
                    <a:pt x="572" y="1853"/>
                    <a:pt x="573" y="1853"/>
                    <a:pt x="573" y="1853"/>
                  </a:cubicBezTo>
                  <a:cubicBezTo>
                    <a:pt x="702" y="1853"/>
                    <a:pt x="702" y="1853"/>
                    <a:pt x="702" y="1853"/>
                  </a:cubicBezTo>
                  <a:cubicBezTo>
                    <a:pt x="728" y="1853"/>
                    <a:pt x="750" y="1875"/>
                    <a:pt x="750" y="1901"/>
                  </a:cubicBezTo>
                  <a:cubicBezTo>
                    <a:pt x="750" y="1927"/>
                    <a:pt x="728" y="1948"/>
                    <a:pt x="702" y="1948"/>
                  </a:cubicBezTo>
                  <a:cubicBezTo>
                    <a:pt x="589" y="1948"/>
                    <a:pt x="589" y="1948"/>
                    <a:pt x="589" y="1948"/>
                  </a:cubicBezTo>
                  <a:cubicBezTo>
                    <a:pt x="552" y="1956"/>
                    <a:pt x="521" y="1989"/>
                    <a:pt x="523" y="2027"/>
                  </a:cubicBezTo>
                  <a:cubicBezTo>
                    <a:pt x="525" y="2070"/>
                    <a:pt x="558" y="2107"/>
                    <a:pt x="603" y="2107"/>
                  </a:cubicBezTo>
                  <a:cubicBezTo>
                    <a:pt x="848" y="2107"/>
                    <a:pt x="848" y="2107"/>
                    <a:pt x="848" y="2107"/>
                  </a:cubicBezTo>
                  <a:cubicBezTo>
                    <a:pt x="1029" y="2226"/>
                    <a:pt x="1245" y="2295"/>
                    <a:pt x="1478" y="2295"/>
                  </a:cubicBezTo>
                  <a:cubicBezTo>
                    <a:pt x="2106" y="2295"/>
                    <a:pt x="2616" y="1790"/>
                    <a:pt x="2625" y="1164"/>
                  </a:cubicBezTo>
                  <a:cubicBezTo>
                    <a:pt x="2733" y="1164"/>
                    <a:pt x="2733" y="1164"/>
                    <a:pt x="2733" y="1164"/>
                  </a:cubicBezTo>
                  <a:cubicBezTo>
                    <a:pt x="2775" y="1164"/>
                    <a:pt x="2815" y="1128"/>
                    <a:pt x="2813" y="1084"/>
                  </a:cubicBezTo>
                  <a:cubicBezTo>
                    <a:pt x="2811" y="1041"/>
                    <a:pt x="2778" y="1004"/>
                    <a:pt x="2733" y="1004"/>
                  </a:cubicBezTo>
                  <a:cubicBezTo>
                    <a:pt x="2404" y="1003"/>
                    <a:pt x="2404" y="1003"/>
                    <a:pt x="2404" y="1003"/>
                  </a:cubicBezTo>
                  <a:cubicBezTo>
                    <a:pt x="2371" y="1003"/>
                    <a:pt x="2347" y="976"/>
                    <a:pt x="2346" y="945"/>
                  </a:cubicBezTo>
                  <a:cubicBezTo>
                    <a:pt x="2344" y="913"/>
                    <a:pt x="2374" y="886"/>
                    <a:pt x="2404" y="886"/>
                  </a:cubicBezTo>
                  <a:cubicBezTo>
                    <a:pt x="2971" y="884"/>
                    <a:pt x="2971" y="884"/>
                    <a:pt x="2971" y="884"/>
                  </a:cubicBezTo>
                  <a:cubicBezTo>
                    <a:pt x="3012" y="884"/>
                    <a:pt x="3053" y="847"/>
                    <a:pt x="3051" y="8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 noEditPoints="1"/>
            </p:cNvSpPr>
            <p:nvPr/>
          </p:nvSpPr>
          <p:spPr bwMode="auto">
            <a:xfrm>
              <a:off x="1513" y="2496"/>
              <a:ext cx="434" cy="251"/>
            </a:xfrm>
            <a:custGeom>
              <a:avLst/>
              <a:gdLst>
                <a:gd name="T0" fmla="*/ 2743 w 2921"/>
                <a:gd name="T1" fmla="*/ 160 h 1683"/>
                <a:gd name="T2" fmla="*/ 2839 w 2921"/>
                <a:gd name="T3" fmla="*/ 160 h 1683"/>
                <a:gd name="T4" fmla="*/ 2919 w 2921"/>
                <a:gd name="T5" fmla="*/ 80 h 1683"/>
                <a:gd name="T6" fmla="*/ 2839 w 2921"/>
                <a:gd name="T7" fmla="*/ 0 h 1683"/>
                <a:gd name="T8" fmla="*/ 2743 w 2921"/>
                <a:gd name="T9" fmla="*/ 0 h 1683"/>
                <a:gd name="T10" fmla="*/ 2663 w 2921"/>
                <a:gd name="T11" fmla="*/ 80 h 1683"/>
                <a:gd name="T12" fmla="*/ 2743 w 2921"/>
                <a:gd name="T13" fmla="*/ 160 h 1683"/>
                <a:gd name="T14" fmla="*/ 82 w 2921"/>
                <a:gd name="T15" fmla="*/ 1523 h 1683"/>
                <a:gd name="T16" fmla="*/ 2 w 2921"/>
                <a:gd name="T17" fmla="*/ 1603 h 1683"/>
                <a:gd name="T18" fmla="*/ 82 w 2921"/>
                <a:gd name="T19" fmla="*/ 1683 h 1683"/>
                <a:gd name="T20" fmla="*/ 162 w 2921"/>
                <a:gd name="T21" fmla="*/ 1603 h 1683"/>
                <a:gd name="T22" fmla="*/ 82 w 2921"/>
                <a:gd name="T23" fmla="*/ 152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21" h="1683">
                  <a:moveTo>
                    <a:pt x="2743" y="160"/>
                  </a:moveTo>
                  <a:cubicBezTo>
                    <a:pt x="2839" y="160"/>
                    <a:pt x="2839" y="160"/>
                    <a:pt x="2839" y="160"/>
                  </a:cubicBezTo>
                  <a:cubicBezTo>
                    <a:pt x="2881" y="160"/>
                    <a:pt x="2921" y="123"/>
                    <a:pt x="2919" y="80"/>
                  </a:cubicBezTo>
                  <a:cubicBezTo>
                    <a:pt x="2917" y="36"/>
                    <a:pt x="2884" y="0"/>
                    <a:pt x="2839" y="0"/>
                  </a:cubicBezTo>
                  <a:cubicBezTo>
                    <a:pt x="2743" y="0"/>
                    <a:pt x="2743" y="0"/>
                    <a:pt x="2743" y="0"/>
                  </a:cubicBezTo>
                  <a:cubicBezTo>
                    <a:pt x="2701" y="0"/>
                    <a:pt x="2661" y="36"/>
                    <a:pt x="2663" y="80"/>
                  </a:cubicBezTo>
                  <a:cubicBezTo>
                    <a:pt x="2665" y="123"/>
                    <a:pt x="2698" y="160"/>
                    <a:pt x="2743" y="160"/>
                  </a:cubicBezTo>
                  <a:close/>
                  <a:moveTo>
                    <a:pt x="82" y="1523"/>
                  </a:moveTo>
                  <a:cubicBezTo>
                    <a:pt x="40" y="1523"/>
                    <a:pt x="0" y="1560"/>
                    <a:pt x="2" y="1603"/>
                  </a:cubicBezTo>
                  <a:cubicBezTo>
                    <a:pt x="4" y="1646"/>
                    <a:pt x="37" y="1683"/>
                    <a:pt x="82" y="1683"/>
                  </a:cubicBezTo>
                  <a:cubicBezTo>
                    <a:pt x="124" y="1683"/>
                    <a:pt x="164" y="1646"/>
                    <a:pt x="162" y="1603"/>
                  </a:cubicBezTo>
                  <a:cubicBezTo>
                    <a:pt x="160" y="1560"/>
                    <a:pt x="126" y="1523"/>
                    <a:pt x="82" y="15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Freeform 18"/>
          <p:cNvSpPr>
            <a:spLocks noEditPoints="1"/>
          </p:cNvSpPr>
          <p:nvPr/>
        </p:nvSpPr>
        <p:spPr bwMode="auto">
          <a:xfrm>
            <a:off x="2357438" y="5443538"/>
            <a:ext cx="720725" cy="720725"/>
          </a:xfrm>
          <a:custGeom>
            <a:avLst/>
            <a:gdLst>
              <a:gd name="T0" fmla="*/ 1038 w 2852"/>
              <a:gd name="T1" fmla="*/ 1920 h 2857"/>
              <a:gd name="T2" fmla="*/ 2852 w 2852"/>
              <a:gd name="T3" fmla="*/ 1920 h 2857"/>
              <a:gd name="T4" fmla="*/ 1950 w 2852"/>
              <a:gd name="T5" fmla="*/ 1171 h 2857"/>
              <a:gd name="T6" fmla="*/ 1950 w 2852"/>
              <a:gd name="T7" fmla="*/ 2670 h 2857"/>
              <a:gd name="T8" fmla="*/ 1950 w 2852"/>
              <a:gd name="T9" fmla="*/ 1171 h 2857"/>
              <a:gd name="T10" fmla="*/ 1991 w 2852"/>
              <a:gd name="T11" fmla="*/ 2382 h 2857"/>
              <a:gd name="T12" fmla="*/ 1853 w 2852"/>
              <a:gd name="T13" fmla="*/ 2397 h 2857"/>
              <a:gd name="T14" fmla="*/ 1533 w 2852"/>
              <a:gd name="T15" fmla="*/ 1934 h 2857"/>
              <a:gd name="T16" fmla="*/ 1902 w 2852"/>
              <a:gd name="T17" fmla="*/ 2183 h 2857"/>
              <a:gd name="T18" fmla="*/ 2417 w 2852"/>
              <a:gd name="T19" fmla="*/ 1556 h 2857"/>
              <a:gd name="T20" fmla="*/ 1992 w 2852"/>
              <a:gd name="T21" fmla="*/ 2382 h 2857"/>
              <a:gd name="T22" fmla="*/ 2075 w 2852"/>
              <a:gd name="T23" fmla="*/ 275 h 2857"/>
              <a:gd name="T24" fmla="*/ 1995 w 2852"/>
              <a:gd name="T25" fmla="*/ 281 h 2857"/>
              <a:gd name="T26" fmla="*/ 1995 w 2852"/>
              <a:gd name="T27" fmla="*/ 94 h 2857"/>
              <a:gd name="T28" fmla="*/ 2120 w 2852"/>
              <a:gd name="T29" fmla="*/ 99 h 2857"/>
              <a:gd name="T30" fmla="*/ 2369 w 2852"/>
              <a:gd name="T31" fmla="*/ 883 h 2857"/>
              <a:gd name="T32" fmla="*/ 2199 w 2852"/>
              <a:gd name="T33" fmla="*/ 404 h 2857"/>
              <a:gd name="T34" fmla="*/ 1678 w 2852"/>
              <a:gd name="T35" fmla="*/ 375 h 2857"/>
              <a:gd name="T36" fmla="*/ 1587 w 2852"/>
              <a:gd name="T37" fmla="*/ 94 h 2857"/>
              <a:gd name="T38" fmla="*/ 1769 w 2852"/>
              <a:gd name="T39" fmla="*/ 94 h 2857"/>
              <a:gd name="T40" fmla="*/ 1678 w 2852"/>
              <a:gd name="T41" fmla="*/ 375 h 2857"/>
              <a:gd name="T42" fmla="*/ 1088 w 2852"/>
              <a:gd name="T43" fmla="*/ 281 h 2857"/>
              <a:gd name="T44" fmla="*/ 1179 w 2852"/>
              <a:gd name="T45" fmla="*/ 0 h 2857"/>
              <a:gd name="T46" fmla="*/ 1270 w 2852"/>
              <a:gd name="T47" fmla="*/ 281 h 2857"/>
              <a:gd name="T48" fmla="*/ 249 w 2852"/>
              <a:gd name="T49" fmla="*/ 2547 h 2857"/>
              <a:gd name="T50" fmla="*/ 0 w 2852"/>
              <a:gd name="T51" fmla="*/ 357 h 2857"/>
              <a:gd name="T52" fmla="*/ 332 w 2852"/>
              <a:gd name="T53" fmla="*/ 99 h 2857"/>
              <a:gd name="T54" fmla="*/ 453 w 2852"/>
              <a:gd name="T55" fmla="*/ 187 h 2857"/>
              <a:gd name="T56" fmla="*/ 332 w 2852"/>
              <a:gd name="T57" fmla="*/ 275 h 2857"/>
              <a:gd name="T58" fmla="*/ 170 w 2852"/>
              <a:gd name="T59" fmla="*/ 404 h 2857"/>
              <a:gd name="T60" fmla="*/ 295 w 2852"/>
              <a:gd name="T61" fmla="*/ 2371 h 2857"/>
              <a:gd name="T62" fmla="*/ 1046 w 2852"/>
              <a:gd name="T63" fmla="*/ 2547 h 2857"/>
              <a:gd name="T64" fmla="*/ 680 w 2852"/>
              <a:gd name="T65" fmla="*/ 375 h 2857"/>
              <a:gd name="T66" fmla="*/ 589 w 2852"/>
              <a:gd name="T67" fmla="*/ 94 h 2857"/>
              <a:gd name="T68" fmla="*/ 771 w 2852"/>
              <a:gd name="T69" fmla="*/ 94 h 2857"/>
              <a:gd name="T70" fmla="*/ 680 w 2852"/>
              <a:gd name="T71" fmla="*/ 375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52" h="2857">
                <a:moveTo>
                  <a:pt x="1945" y="2857"/>
                </a:moveTo>
                <a:cubicBezTo>
                  <a:pt x="1444" y="2857"/>
                  <a:pt x="1038" y="2438"/>
                  <a:pt x="1038" y="1920"/>
                </a:cubicBezTo>
                <a:cubicBezTo>
                  <a:pt x="1038" y="1403"/>
                  <a:pt x="1444" y="984"/>
                  <a:pt x="1945" y="984"/>
                </a:cubicBezTo>
                <a:cubicBezTo>
                  <a:pt x="2445" y="984"/>
                  <a:pt x="2852" y="1403"/>
                  <a:pt x="2852" y="1920"/>
                </a:cubicBezTo>
                <a:cubicBezTo>
                  <a:pt x="2852" y="2438"/>
                  <a:pt x="2445" y="2857"/>
                  <a:pt x="1945" y="2857"/>
                </a:cubicBezTo>
                <a:close/>
                <a:moveTo>
                  <a:pt x="1950" y="1171"/>
                </a:moveTo>
                <a:cubicBezTo>
                  <a:pt x="1549" y="1171"/>
                  <a:pt x="1224" y="1506"/>
                  <a:pt x="1224" y="1920"/>
                </a:cubicBezTo>
                <a:cubicBezTo>
                  <a:pt x="1224" y="2334"/>
                  <a:pt x="1549" y="2670"/>
                  <a:pt x="1950" y="2670"/>
                </a:cubicBezTo>
                <a:cubicBezTo>
                  <a:pt x="2351" y="2670"/>
                  <a:pt x="2676" y="2334"/>
                  <a:pt x="2676" y="1920"/>
                </a:cubicBezTo>
                <a:cubicBezTo>
                  <a:pt x="2676" y="1506"/>
                  <a:pt x="2351" y="1171"/>
                  <a:pt x="1950" y="1171"/>
                </a:cubicBezTo>
                <a:close/>
                <a:moveTo>
                  <a:pt x="1992" y="2382"/>
                </a:moveTo>
                <a:cubicBezTo>
                  <a:pt x="1992" y="2382"/>
                  <a:pt x="1991" y="2382"/>
                  <a:pt x="1991" y="2382"/>
                </a:cubicBezTo>
                <a:cubicBezTo>
                  <a:pt x="1988" y="2387"/>
                  <a:pt x="1986" y="2393"/>
                  <a:pt x="1982" y="2397"/>
                </a:cubicBezTo>
                <a:cubicBezTo>
                  <a:pt x="1946" y="2434"/>
                  <a:pt x="1889" y="2434"/>
                  <a:pt x="1853" y="2397"/>
                </a:cubicBezTo>
                <a:cubicBezTo>
                  <a:pt x="1533" y="2066"/>
                  <a:pt x="1533" y="2066"/>
                  <a:pt x="1533" y="2066"/>
                </a:cubicBezTo>
                <a:cubicBezTo>
                  <a:pt x="1497" y="2030"/>
                  <a:pt x="1497" y="1970"/>
                  <a:pt x="1533" y="1934"/>
                </a:cubicBezTo>
                <a:cubicBezTo>
                  <a:pt x="1568" y="1897"/>
                  <a:pt x="1625" y="1897"/>
                  <a:pt x="1661" y="1934"/>
                </a:cubicBezTo>
                <a:cubicBezTo>
                  <a:pt x="1902" y="2183"/>
                  <a:pt x="1902" y="2183"/>
                  <a:pt x="1902" y="2183"/>
                </a:cubicBezTo>
                <a:cubicBezTo>
                  <a:pt x="2290" y="1572"/>
                  <a:pt x="2290" y="1572"/>
                  <a:pt x="2290" y="1572"/>
                </a:cubicBezTo>
                <a:cubicBezTo>
                  <a:pt x="2321" y="1531"/>
                  <a:pt x="2378" y="1524"/>
                  <a:pt x="2417" y="1556"/>
                </a:cubicBezTo>
                <a:cubicBezTo>
                  <a:pt x="2457" y="1588"/>
                  <a:pt x="2464" y="1647"/>
                  <a:pt x="2433" y="1687"/>
                </a:cubicBezTo>
                <a:cubicBezTo>
                  <a:pt x="1992" y="2382"/>
                  <a:pt x="1992" y="2382"/>
                  <a:pt x="1992" y="2382"/>
                </a:cubicBezTo>
                <a:close/>
                <a:moveTo>
                  <a:pt x="2199" y="404"/>
                </a:moveTo>
                <a:cubicBezTo>
                  <a:pt x="2199" y="333"/>
                  <a:pt x="2144" y="275"/>
                  <a:pt x="2075" y="275"/>
                </a:cubicBezTo>
                <a:cubicBezTo>
                  <a:pt x="2026" y="275"/>
                  <a:pt x="2026" y="275"/>
                  <a:pt x="2026" y="275"/>
                </a:cubicBezTo>
                <a:cubicBezTo>
                  <a:pt x="2016" y="279"/>
                  <a:pt x="2006" y="281"/>
                  <a:pt x="1995" y="281"/>
                </a:cubicBezTo>
                <a:cubicBezTo>
                  <a:pt x="1945" y="281"/>
                  <a:pt x="1905" y="239"/>
                  <a:pt x="1905" y="187"/>
                </a:cubicBezTo>
                <a:cubicBezTo>
                  <a:pt x="1905" y="136"/>
                  <a:pt x="1945" y="94"/>
                  <a:pt x="1995" y="94"/>
                </a:cubicBezTo>
                <a:cubicBezTo>
                  <a:pt x="2006" y="94"/>
                  <a:pt x="2016" y="96"/>
                  <a:pt x="2026" y="99"/>
                </a:cubicBezTo>
                <a:cubicBezTo>
                  <a:pt x="2120" y="99"/>
                  <a:pt x="2120" y="99"/>
                  <a:pt x="2120" y="99"/>
                </a:cubicBezTo>
                <a:cubicBezTo>
                  <a:pt x="2258" y="99"/>
                  <a:pt x="2369" y="215"/>
                  <a:pt x="2369" y="357"/>
                </a:cubicBezTo>
                <a:cubicBezTo>
                  <a:pt x="2369" y="883"/>
                  <a:pt x="2369" y="883"/>
                  <a:pt x="2369" y="883"/>
                </a:cubicBezTo>
                <a:cubicBezTo>
                  <a:pt x="2315" y="859"/>
                  <a:pt x="2258" y="841"/>
                  <a:pt x="2199" y="827"/>
                </a:cubicBezTo>
                <a:cubicBezTo>
                  <a:pt x="2199" y="404"/>
                  <a:pt x="2199" y="404"/>
                  <a:pt x="2199" y="404"/>
                </a:cubicBezTo>
                <a:cubicBezTo>
                  <a:pt x="2199" y="404"/>
                  <a:pt x="2199" y="404"/>
                  <a:pt x="2199" y="404"/>
                </a:cubicBezTo>
                <a:close/>
                <a:moveTo>
                  <a:pt x="1678" y="375"/>
                </a:moveTo>
                <a:cubicBezTo>
                  <a:pt x="1628" y="375"/>
                  <a:pt x="1587" y="333"/>
                  <a:pt x="1587" y="281"/>
                </a:cubicBezTo>
                <a:cubicBezTo>
                  <a:pt x="1587" y="94"/>
                  <a:pt x="1587" y="94"/>
                  <a:pt x="1587" y="94"/>
                </a:cubicBezTo>
                <a:cubicBezTo>
                  <a:pt x="1587" y="42"/>
                  <a:pt x="1628" y="0"/>
                  <a:pt x="1678" y="0"/>
                </a:cubicBezTo>
                <a:cubicBezTo>
                  <a:pt x="1728" y="0"/>
                  <a:pt x="1769" y="42"/>
                  <a:pt x="1769" y="94"/>
                </a:cubicBezTo>
                <a:cubicBezTo>
                  <a:pt x="1769" y="281"/>
                  <a:pt x="1769" y="281"/>
                  <a:pt x="1769" y="281"/>
                </a:cubicBezTo>
                <a:cubicBezTo>
                  <a:pt x="1769" y="333"/>
                  <a:pt x="1728" y="375"/>
                  <a:pt x="1678" y="375"/>
                </a:cubicBezTo>
                <a:close/>
                <a:moveTo>
                  <a:pt x="1179" y="375"/>
                </a:moveTo>
                <a:cubicBezTo>
                  <a:pt x="1129" y="375"/>
                  <a:pt x="1088" y="333"/>
                  <a:pt x="1088" y="281"/>
                </a:cubicBezTo>
                <a:cubicBezTo>
                  <a:pt x="1088" y="94"/>
                  <a:pt x="1088" y="94"/>
                  <a:pt x="1088" y="94"/>
                </a:cubicBezTo>
                <a:cubicBezTo>
                  <a:pt x="1088" y="42"/>
                  <a:pt x="1129" y="0"/>
                  <a:pt x="1179" y="0"/>
                </a:cubicBezTo>
                <a:cubicBezTo>
                  <a:pt x="1229" y="0"/>
                  <a:pt x="1270" y="42"/>
                  <a:pt x="1270" y="94"/>
                </a:cubicBezTo>
                <a:cubicBezTo>
                  <a:pt x="1270" y="281"/>
                  <a:pt x="1270" y="281"/>
                  <a:pt x="1270" y="281"/>
                </a:cubicBezTo>
                <a:cubicBezTo>
                  <a:pt x="1270" y="333"/>
                  <a:pt x="1229" y="375"/>
                  <a:pt x="1179" y="375"/>
                </a:cubicBezTo>
                <a:close/>
                <a:moveTo>
                  <a:pt x="249" y="2547"/>
                </a:moveTo>
                <a:cubicBezTo>
                  <a:pt x="112" y="2547"/>
                  <a:pt x="0" y="2431"/>
                  <a:pt x="0" y="2289"/>
                </a:cubicBezTo>
                <a:cubicBezTo>
                  <a:pt x="0" y="357"/>
                  <a:pt x="0" y="357"/>
                  <a:pt x="0" y="357"/>
                </a:cubicBezTo>
                <a:cubicBezTo>
                  <a:pt x="0" y="215"/>
                  <a:pt x="112" y="99"/>
                  <a:pt x="249" y="99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42" y="96"/>
                  <a:pt x="352" y="94"/>
                  <a:pt x="363" y="94"/>
                </a:cubicBezTo>
                <a:cubicBezTo>
                  <a:pt x="413" y="94"/>
                  <a:pt x="453" y="136"/>
                  <a:pt x="453" y="187"/>
                </a:cubicBezTo>
                <a:cubicBezTo>
                  <a:pt x="453" y="239"/>
                  <a:pt x="413" y="281"/>
                  <a:pt x="363" y="281"/>
                </a:cubicBezTo>
                <a:cubicBezTo>
                  <a:pt x="352" y="281"/>
                  <a:pt x="342" y="279"/>
                  <a:pt x="332" y="275"/>
                </a:cubicBezTo>
                <a:cubicBezTo>
                  <a:pt x="295" y="275"/>
                  <a:pt x="295" y="275"/>
                  <a:pt x="295" y="275"/>
                </a:cubicBezTo>
                <a:cubicBezTo>
                  <a:pt x="226" y="275"/>
                  <a:pt x="170" y="333"/>
                  <a:pt x="170" y="404"/>
                </a:cubicBezTo>
                <a:cubicBezTo>
                  <a:pt x="170" y="2242"/>
                  <a:pt x="170" y="2242"/>
                  <a:pt x="170" y="2242"/>
                </a:cubicBezTo>
                <a:cubicBezTo>
                  <a:pt x="170" y="2313"/>
                  <a:pt x="226" y="2371"/>
                  <a:pt x="295" y="2371"/>
                </a:cubicBezTo>
                <a:cubicBezTo>
                  <a:pt x="953" y="2371"/>
                  <a:pt x="953" y="2371"/>
                  <a:pt x="953" y="2371"/>
                </a:cubicBezTo>
                <a:cubicBezTo>
                  <a:pt x="979" y="2433"/>
                  <a:pt x="1010" y="2492"/>
                  <a:pt x="1046" y="2547"/>
                </a:cubicBezTo>
                <a:cubicBezTo>
                  <a:pt x="249" y="2547"/>
                  <a:pt x="249" y="2547"/>
                  <a:pt x="249" y="2547"/>
                </a:cubicBezTo>
                <a:close/>
                <a:moveTo>
                  <a:pt x="680" y="375"/>
                </a:moveTo>
                <a:cubicBezTo>
                  <a:pt x="630" y="375"/>
                  <a:pt x="589" y="333"/>
                  <a:pt x="589" y="281"/>
                </a:cubicBezTo>
                <a:cubicBezTo>
                  <a:pt x="589" y="94"/>
                  <a:pt x="589" y="94"/>
                  <a:pt x="589" y="94"/>
                </a:cubicBezTo>
                <a:cubicBezTo>
                  <a:pt x="589" y="42"/>
                  <a:pt x="630" y="0"/>
                  <a:pt x="680" y="0"/>
                </a:cubicBezTo>
                <a:cubicBezTo>
                  <a:pt x="730" y="0"/>
                  <a:pt x="771" y="42"/>
                  <a:pt x="771" y="94"/>
                </a:cubicBezTo>
                <a:cubicBezTo>
                  <a:pt x="771" y="281"/>
                  <a:pt x="771" y="281"/>
                  <a:pt x="771" y="281"/>
                </a:cubicBezTo>
                <a:cubicBezTo>
                  <a:pt x="771" y="333"/>
                  <a:pt x="730" y="375"/>
                  <a:pt x="680" y="3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22"/>
          <p:cNvSpPr>
            <a:spLocks noEditPoints="1"/>
          </p:cNvSpPr>
          <p:nvPr/>
        </p:nvSpPr>
        <p:spPr bwMode="auto">
          <a:xfrm>
            <a:off x="6588126" y="5249863"/>
            <a:ext cx="723900" cy="868362"/>
          </a:xfrm>
          <a:custGeom>
            <a:avLst/>
            <a:gdLst>
              <a:gd name="T0" fmla="*/ 608 w 2388"/>
              <a:gd name="T1" fmla="*/ 348 h 2867"/>
              <a:gd name="T2" fmla="*/ 578 w 2388"/>
              <a:gd name="T3" fmla="*/ 200 h 2867"/>
              <a:gd name="T4" fmla="*/ 495 w 2388"/>
              <a:gd name="T5" fmla="*/ 248 h 2867"/>
              <a:gd name="T6" fmla="*/ 79 w 2388"/>
              <a:gd name="T7" fmla="*/ 664 h 2867"/>
              <a:gd name="T8" fmla="*/ 31 w 2388"/>
              <a:gd name="T9" fmla="*/ 747 h 2867"/>
              <a:gd name="T10" fmla="*/ 179 w 2388"/>
              <a:gd name="T11" fmla="*/ 777 h 2867"/>
              <a:gd name="T12" fmla="*/ 79 w 2388"/>
              <a:gd name="T13" fmla="*/ 664 h 2867"/>
              <a:gd name="T14" fmla="*/ 190 w 2388"/>
              <a:gd name="T15" fmla="*/ 1386 h 2867"/>
              <a:gd name="T16" fmla="*/ 668 w 2388"/>
              <a:gd name="T17" fmla="*/ 2342 h 2867"/>
              <a:gd name="T18" fmla="*/ 1528 w 2388"/>
              <a:gd name="T19" fmla="*/ 2533 h 2867"/>
              <a:gd name="T20" fmla="*/ 1719 w 2388"/>
              <a:gd name="T21" fmla="*/ 2237 h 2867"/>
              <a:gd name="T22" fmla="*/ 1194 w 2388"/>
              <a:gd name="T23" fmla="*/ 382 h 2867"/>
              <a:gd name="T24" fmla="*/ 1624 w 2388"/>
              <a:gd name="T25" fmla="*/ 2246 h 2867"/>
              <a:gd name="T26" fmla="*/ 955 w 2388"/>
              <a:gd name="T27" fmla="*/ 2437 h 2867"/>
              <a:gd name="T28" fmla="*/ 764 w 2388"/>
              <a:gd name="T29" fmla="*/ 2181 h 2867"/>
              <a:gd name="T30" fmla="*/ 1194 w 2388"/>
              <a:gd name="T31" fmla="*/ 478 h 2867"/>
              <a:gd name="T32" fmla="*/ 1624 w 2388"/>
              <a:gd name="T33" fmla="*/ 2181 h 2867"/>
              <a:gd name="T34" fmla="*/ 1242 w 2388"/>
              <a:gd name="T35" fmla="*/ 143 h 2867"/>
              <a:gd name="T36" fmla="*/ 1194 w 2388"/>
              <a:gd name="T37" fmla="*/ 0 h 2867"/>
              <a:gd name="T38" fmla="*/ 1146 w 2388"/>
              <a:gd name="T39" fmla="*/ 143 h 2867"/>
              <a:gd name="T40" fmla="*/ 1911 w 2388"/>
              <a:gd name="T41" fmla="*/ 1290 h 2867"/>
              <a:gd name="T42" fmla="*/ 1911 w 2388"/>
              <a:gd name="T43" fmla="*/ 1386 h 2867"/>
              <a:gd name="T44" fmla="*/ 1911 w 2388"/>
              <a:gd name="T45" fmla="*/ 1290 h 2867"/>
              <a:gd name="T46" fmla="*/ 1146 w 2388"/>
              <a:gd name="T47" fmla="*/ 669 h 2867"/>
              <a:gd name="T48" fmla="*/ 1195 w 2388"/>
              <a:gd name="T49" fmla="*/ 717 h 2867"/>
              <a:gd name="T50" fmla="*/ 1945 w 2388"/>
              <a:gd name="T51" fmla="*/ 1243 h 2867"/>
              <a:gd name="T52" fmla="*/ 1481 w 2388"/>
              <a:gd name="T53" fmla="*/ 2628 h 2867"/>
              <a:gd name="T54" fmla="*/ 859 w 2388"/>
              <a:gd name="T55" fmla="*/ 2676 h 2867"/>
              <a:gd name="T56" fmla="*/ 1481 w 2388"/>
              <a:gd name="T57" fmla="*/ 2724 h 2867"/>
              <a:gd name="T58" fmla="*/ 1481 w 2388"/>
              <a:gd name="T59" fmla="*/ 2628 h 2867"/>
              <a:gd name="T60" fmla="*/ 2309 w 2388"/>
              <a:gd name="T61" fmla="*/ 664 h 2867"/>
              <a:gd name="T62" fmla="*/ 2209 w 2388"/>
              <a:gd name="T63" fmla="*/ 777 h 2867"/>
              <a:gd name="T64" fmla="*/ 2357 w 2388"/>
              <a:gd name="T65" fmla="*/ 747 h 2867"/>
              <a:gd name="T66" fmla="*/ 1845 w 2388"/>
              <a:gd name="T67" fmla="*/ 331 h 2867"/>
              <a:gd name="T68" fmla="*/ 1875 w 2388"/>
              <a:gd name="T69" fmla="*/ 183 h 2867"/>
              <a:gd name="T70" fmla="*/ 1762 w 2388"/>
              <a:gd name="T71" fmla="*/ 283 h 2867"/>
              <a:gd name="T72" fmla="*/ 1845 w 2388"/>
              <a:gd name="T73" fmla="*/ 331 h 2867"/>
              <a:gd name="T74" fmla="*/ 1003 w 2388"/>
              <a:gd name="T75" fmla="*/ 2772 h 2867"/>
              <a:gd name="T76" fmla="*/ 1003 w 2388"/>
              <a:gd name="T77" fmla="*/ 2867 h 2867"/>
              <a:gd name="T78" fmla="*/ 1433 w 2388"/>
              <a:gd name="T79" fmla="*/ 2819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88" h="2867">
                <a:moveTo>
                  <a:pt x="543" y="331"/>
                </a:moveTo>
                <a:cubicBezTo>
                  <a:pt x="556" y="353"/>
                  <a:pt x="585" y="361"/>
                  <a:pt x="608" y="348"/>
                </a:cubicBezTo>
                <a:cubicBezTo>
                  <a:pt x="631" y="335"/>
                  <a:pt x="639" y="306"/>
                  <a:pt x="625" y="283"/>
                </a:cubicBezTo>
                <a:cubicBezTo>
                  <a:pt x="578" y="200"/>
                  <a:pt x="578" y="200"/>
                  <a:pt x="578" y="200"/>
                </a:cubicBezTo>
                <a:cubicBezTo>
                  <a:pt x="565" y="177"/>
                  <a:pt x="535" y="169"/>
                  <a:pt x="512" y="183"/>
                </a:cubicBezTo>
                <a:cubicBezTo>
                  <a:pt x="489" y="196"/>
                  <a:pt x="482" y="225"/>
                  <a:pt x="495" y="248"/>
                </a:cubicBezTo>
                <a:cubicBezTo>
                  <a:pt x="543" y="331"/>
                  <a:pt x="543" y="331"/>
                  <a:pt x="543" y="331"/>
                </a:cubicBezTo>
                <a:close/>
                <a:moveTo>
                  <a:pt x="79" y="664"/>
                </a:moveTo>
                <a:cubicBezTo>
                  <a:pt x="56" y="651"/>
                  <a:pt x="27" y="659"/>
                  <a:pt x="13" y="682"/>
                </a:cubicBezTo>
                <a:cubicBezTo>
                  <a:pt x="0" y="705"/>
                  <a:pt x="8" y="734"/>
                  <a:pt x="31" y="747"/>
                </a:cubicBezTo>
                <a:cubicBezTo>
                  <a:pt x="114" y="795"/>
                  <a:pt x="114" y="795"/>
                  <a:pt x="114" y="795"/>
                </a:cubicBezTo>
                <a:cubicBezTo>
                  <a:pt x="136" y="808"/>
                  <a:pt x="166" y="800"/>
                  <a:pt x="179" y="777"/>
                </a:cubicBezTo>
                <a:cubicBezTo>
                  <a:pt x="192" y="754"/>
                  <a:pt x="184" y="725"/>
                  <a:pt x="161" y="712"/>
                </a:cubicBezTo>
                <a:cubicBezTo>
                  <a:pt x="79" y="664"/>
                  <a:pt x="79" y="664"/>
                  <a:pt x="79" y="664"/>
                </a:cubicBezTo>
                <a:close/>
                <a:moveTo>
                  <a:pt x="1194" y="382"/>
                </a:moveTo>
                <a:cubicBezTo>
                  <a:pt x="640" y="382"/>
                  <a:pt x="190" y="832"/>
                  <a:pt x="190" y="1386"/>
                </a:cubicBezTo>
                <a:cubicBezTo>
                  <a:pt x="190" y="1747"/>
                  <a:pt x="382" y="2060"/>
                  <a:pt x="668" y="2237"/>
                </a:cubicBezTo>
                <a:cubicBezTo>
                  <a:pt x="668" y="2342"/>
                  <a:pt x="668" y="2342"/>
                  <a:pt x="668" y="2342"/>
                </a:cubicBezTo>
                <a:cubicBezTo>
                  <a:pt x="668" y="2447"/>
                  <a:pt x="754" y="2533"/>
                  <a:pt x="859" y="2533"/>
                </a:cubicBezTo>
                <a:cubicBezTo>
                  <a:pt x="1528" y="2533"/>
                  <a:pt x="1528" y="2533"/>
                  <a:pt x="1528" y="2533"/>
                </a:cubicBezTo>
                <a:cubicBezTo>
                  <a:pt x="1634" y="2533"/>
                  <a:pt x="1719" y="2447"/>
                  <a:pt x="1719" y="2342"/>
                </a:cubicBezTo>
                <a:cubicBezTo>
                  <a:pt x="1719" y="2237"/>
                  <a:pt x="1719" y="2237"/>
                  <a:pt x="1719" y="2237"/>
                </a:cubicBezTo>
                <a:cubicBezTo>
                  <a:pt x="2005" y="2060"/>
                  <a:pt x="2197" y="1747"/>
                  <a:pt x="2197" y="1386"/>
                </a:cubicBezTo>
                <a:cubicBezTo>
                  <a:pt x="2197" y="831"/>
                  <a:pt x="1748" y="382"/>
                  <a:pt x="1194" y="382"/>
                </a:cubicBezTo>
                <a:close/>
                <a:moveTo>
                  <a:pt x="1624" y="2181"/>
                </a:moveTo>
                <a:cubicBezTo>
                  <a:pt x="1624" y="2246"/>
                  <a:pt x="1624" y="2246"/>
                  <a:pt x="1624" y="2246"/>
                </a:cubicBezTo>
                <a:cubicBezTo>
                  <a:pt x="1624" y="2352"/>
                  <a:pt x="1538" y="2437"/>
                  <a:pt x="1433" y="2437"/>
                </a:cubicBezTo>
                <a:cubicBezTo>
                  <a:pt x="955" y="2437"/>
                  <a:pt x="955" y="2437"/>
                  <a:pt x="955" y="2437"/>
                </a:cubicBezTo>
                <a:cubicBezTo>
                  <a:pt x="849" y="2437"/>
                  <a:pt x="764" y="2351"/>
                  <a:pt x="764" y="2246"/>
                </a:cubicBezTo>
                <a:cubicBezTo>
                  <a:pt x="764" y="2181"/>
                  <a:pt x="764" y="2181"/>
                  <a:pt x="764" y="2181"/>
                </a:cubicBezTo>
                <a:cubicBezTo>
                  <a:pt x="481" y="2027"/>
                  <a:pt x="286" y="1731"/>
                  <a:pt x="286" y="1386"/>
                </a:cubicBezTo>
                <a:cubicBezTo>
                  <a:pt x="286" y="884"/>
                  <a:pt x="693" y="478"/>
                  <a:pt x="1194" y="478"/>
                </a:cubicBezTo>
                <a:cubicBezTo>
                  <a:pt x="1695" y="478"/>
                  <a:pt x="2102" y="884"/>
                  <a:pt x="2102" y="1386"/>
                </a:cubicBezTo>
                <a:cubicBezTo>
                  <a:pt x="2102" y="1731"/>
                  <a:pt x="1907" y="2027"/>
                  <a:pt x="1624" y="2181"/>
                </a:cubicBezTo>
                <a:close/>
                <a:moveTo>
                  <a:pt x="1194" y="191"/>
                </a:moveTo>
                <a:cubicBezTo>
                  <a:pt x="1220" y="191"/>
                  <a:pt x="1242" y="170"/>
                  <a:pt x="1242" y="143"/>
                </a:cubicBezTo>
                <a:cubicBezTo>
                  <a:pt x="1242" y="48"/>
                  <a:pt x="1242" y="48"/>
                  <a:pt x="1242" y="48"/>
                </a:cubicBezTo>
                <a:cubicBezTo>
                  <a:pt x="1242" y="21"/>
                  <a:pt x="1220" y="0"/>
                  <a:pt x="1194" y="0"/>
                </a:cubicBezTo>
                <a:cubicBezTo>
                  <a:pt x="1167" y="0"/>
                  <a:pt x="1146" y="21"/>
                  <a:pt x="1146" y="48"/>
                </a:cubicBezTo>
                <a:cubicBezTo>
                  <a:pt x="1146" y="143"/>
                  <a:pt x="1146" y="143"/>
                  <a:pt x="1146" y="143"/>
                </a:cubicBezTo>
                <a:cubicBezTo>
                  <a:pt x="1146" y="170"/>
                  <a:pt x="1167" y="191"/>
                  <a:pt x="1194" y="191"/>
                </a:cubicBezTo>
                <a:close/>
                <a:moveTo>
                  <a:pt x="1911" y="1290"/>
                </a:moveTo>
                <a:cubicBezTo>
                  <a:pt x="1884" y="1290"/>
                  <a:pt x="1863" y="1312"/>
                  <a:pt x="1863" y="1338"/>
                </a:cubicBezTo>
                <a:cubicBezTo>
                  <a:pt x="1863" y="1364"/>
                  <a:pt x="1884" y="1386"/>
                  <a:pt x="1911" y="1386"/>
                </a:cubicBezTo>
                <a:cubicBezTo>
                  <a:pt x="1937" y="1386"/>
                  <a:pt x="1958" y="1364"/>
                  <a:pt x="1958" y="1338"/>
                </a:cubicBezTo>
                <a:cubicBezTo>
                  <a:pt x="1958" y="1312"/>
                  <a:pt x="1937" y="1290"/>
                  <a:pt x="1911" y="1290"/>
                </a:cubicBezTo>
                <a:close/>
                <a:moveTo>
                  <a:pt x="1194" y="621"/>
                </a:moveTo>
                <a:cubicBezTo>
                  <a:pt x="1167" y="621"/>
                  <a:pt x="1146" y="642"/>
                  <a:pt x="1146" y="669"/>
                </a:cubicBezTo>
                <a:cubicBezTo>
                  <a:pt x="1146" y="695"/>
                  <a:pt x="1167" y="717"/>
                  <a:pt x="1194" y="717"/>
                </a:cubicBezTo>
                <a:cubicBezTo>
                  <a:pt x="1194" y="717"/>
                  <a:pt x="1195" y="717"/>
                  <a:pt x="1195" y="717"/>
                </a:cubicBezTo>
                <a:cubicBezTo>
                  <a:pt x="1515" y="717"/>
                  <a:pt x="1782" y="942"/>
                  <a:pt x="1848" y="1243"/>
                </a:cubicBezTo>
                <a:cubicBezTo>
                  <a:pt x="1945" y="1243"/>
                  <a:pt x="1945" y="1243"/>
                  <a:pt x="1945" y="1243"/>
                </a:cubicBezTo>
                <a:cubicBezTo>
                  <a:pt x="1878" y="889"/>
                  <a:pt x="1567" y="621"/>
                  <a:pt x="1194" y="621"/>
                </a:cubicBezTo>
                <a:close/>
                <a:moveTo>
                  <a:pt x="1481" y="2628"/>
                </a:moveTo>
                <a:cubicBezTo>
                  <a:pt x="907" y="2628"/>
                  <a:pt x="907" y="2628"/>
                  <a:pt x="907" y="2628"/>
                </a:cubicBezTo>
                <a:cubicBezTo>
                  <a:pt x="881" y="2628"/>
                  <a:pt x="859" y="2649"/>
                  <a:pt x="859" y="2676"/>
                </a:cubicBezTo>
                <a:cubicBezTo>
                  <a:pt x="859" y="2702"/>
                  <a:pt x="881" y="2724"/>
                  <a:pt x="907" y="2724"/>
                </a:cubicBezTo>
                <a:cubicBezTo>
                  <a:pt x="1481" y="2724"/>
                  <a:pt x="1481" y="2724"/>
                  <a:pt x="1481" y="2724"/>
                </a:cubicBezTo>
                <a:cubicBezTo>
                  <a:pt x="1507" y="2724"/>
                  <a:pt x="1528" y="2702"/>
                  <a:pt x="1528" y="2676"/>
                </a:cubicBezTo>
                <a:cubicBezTo>
                  <a:pt x="1528" y="2650"/>
                  <a:pt x="1507" y="2628"/>
                  <a:pt x="1481" y="2628"/>
                </a:cubicBezTo>
                <a:close/>
                <a:moveTo>
                  <a:pt x="2374" y="682"/>
                </a:moveTo>
                <a:cubicBezTo>
                  <a:pt x="2361" y="659"/>
                  <a:pt x="2332" y="651"/>
                  <a:pt x="2309" y="664"/>
                </a:cubicBezTo>
                <a:cubicBezTo>
                  <a:pt x="2226" y="712"/>
                  <a:pt x="2226" y="712"/>
                  <a:pt x="2226" y="712"/>
                </a:cubicBezTo>
                <a:cubicBezTo>
                  <a:pt x="2203" y="725"/>
                  <a:pt x="2196" y="754"/>
                  <a:pt x="2209" y="777"/>
                </a:cubicBezTo>
                <a:cubicBezTo>
                  <a:pt x="2222" y="800"/>
                  <a:pt x="2251" y="808"/>
                  <a:pt x="2274" y="795"/>
                </a:cubicBezTo>
                <a:cubicBezTo>
                  <a:pt x="2357" y="747"/>
                  <a:pt x="2357" y="747"/>
                  <a:pt x="2357" y="747"/>
                </a:cubicBezTo>
                <a:cubicBezTo>
                  <a:pt x="2380" y="734"/>
                  <a:pt x="2388" y="705"/>
                  <a:pt x="2374" y="682"/>
                </a:cubicBezTo>
                <a:close/>
                <a:moveTo>
                  <a:pt x="1845" y="331"/>
                </a:moveTo>
                <a:cubicBezTo>
                  <a:pt x="1893" y="248"/>
                  <a:pt x="1893" y="248"/>
                  <a:pt x="1893" y="248"/>
                </a:cubicBezTo>
                <a:cubicBezTo>
                  <a:pt x="1906" y="225"/>
                  <a:pt x="1898" y="196"/>
                  <a:pt x="1875" y="183"/>
                </a:cubicBezTo>
                <a:cubicBezTo>
                  <a:pt x="1853" y="170"/>
                  <a:pt x="1823" y="177"/>
                  <a:pt x="1810" y="200"/>
                </a:cubicBezTo>
                <a:cubicBezTo>
                  <a:pt x="1762" y="283"/>
                  <a:pt x="1762" y="283"/>
                  <a:pt x="1762" y="283"/>
                </a:cubicBezTo>
                <a:cubicBezTo>
                  <a:pt x="1749" y="306"/>
                  <a:pt x="1757" y="335"/>
                  <a:pt x="1780" y="348"/>
                </a:cubicBezTo>
                <a:cubicBezTo>
                  <a:pt x="1803" y="361"/>
                  <a:pt x="1832" y="353"/>
                  <a:pt x="1845" y="331"/>
                </a:cubicBezTo>
                <a:close/>
                <a:moveTo>
                  <a:pt x="1385" y="2772"/>
                </a:moveTo>
                <a:cubicBezTo>
                  <a:pt x="1003" y="2772"/>
                  <a:pt x="1003" y="2772"/>
                  <a:pt x="1003" y="2772"/>
                </a:cubicBezTo>
                <a:cubicBezTo>
                  <a:pt x="976" y="2772"/>
                  <a:pt x="955" y="2793"/>
                  <a:pt x="955" y="2819"/>
                </a:cubicBezTo>
                <a:cubicBezTo>
                  <a:pt x="955" y="2846"/>
                  <a:pt x="976" y="2867"/>
                  <a:pt x="1003" y="2867"/>
                </a:cubicBezTo>
                <a:cubicBezTo>
                  <a:pt x="1385" y="2867"/>
                  <a:pt x="1385" y="2867"/>
                  <a:pt x="1385" y="2867"/>
                </a:cubicBezTo>
                <a:cubicBezTo>
                  <a:pt x="1412" y="2867"/>
                  <a:pt x="1433" y="2846"/>
                  <a:pt x="1433" y="2819"/>
                </a:cubicBezTo>
                <a:cubicBezTo>
                  <a:pt x="1433" y="2793"/>
                  <a:pt x="1411" y="2772"/>
                  <a:pt x="1385" y="27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5" y="167837"/>
            <a:ext cx="1958181" cy="195818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455"/>
            <a:ext cx="2694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研究内容简述</a:t>
            </a:r>
            <a:endParaRPr lang="zh-CN" altLang="en-US" sz="3200" b="1" dirty="0">
              <a:latin typeface="+mj-ea"/>
              <a:ea typeface="+mj-ea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013" y="3109257"/>
            <a:ext cx="805186" cy="80518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72" y="4159343"/>
            <a:ext cx="824129" cy="824129"/>
          </a:xfrm>
          <a:prstGeom prst="rect">
            <a:avLst/>
          </a:prstGeom>
        </p:spPr>
      </p:pic>
      <p:sp>
        <p:nvSpPr>
          <p:cNvPr id="63" name="梯形 62"/>
          <p:cNvSpPr/>
          <p:nvPr/>
        </p:nvSpPr>
        <p:spPr>
          <a:xfrm rot="5400000">
            <a:off x="4523666" y="4905591"/>
            <a:ext cx="2064808" cy="1224611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深度强化学习网络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61" y="5140444"/>
            <a:ext cx="881880" cy="881880"/>
          </a:xfrm>
          <a:prstGeom prst="rect">
            <a:avLst/>
          </a:prstGeom>
        </p:spPr>
      </p:pic>
      <p:sp>
        <p:nvSpPr>
          <p:cNvPr id="65" name="箭头: 右 64"/>
          <p:cNvSpPr/>
          <p:nvPr/>
        </p:nvSpPr>
        <p:spPr>
          <a:xfrm rot="10800000">
            <a:off x="7248722" y="5211069"/>
            <a:ext cx="357538" cy="195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08" y="3109257"/>
            <a:ext cx="808306" cy="808306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4462496" y="3318366"/>
            <a:ext cx="611756" cy="39101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endParaRPr lang="zh-CN" alt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18"/>
          <p:cNvSpPr txBox="1"/>
          <p:nvPr/>
        </p:nvSpPr>
        <p:spPr>
          <a:xfrm>
            <a:off x="6751206" y="4747823"/>
            <a:ext cx="142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动作：向左走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22"/>
          <p:cNvSpPr txBox="1"/>
          <p:nvPr/>
        </p:nvSpPr>
        <p:spPr>
          <a:xfrm>
            <a:off x="343644" y="4285763"/>
            <a:ext cx="68301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观测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23"/>
          <p:cNvSpPr txBox="1"/>
          <p:nvPr/>
        </p:nvSpPr>
        <p:spPr>
          <a:xfrm>
            <a:off x="219318" y="5165579"/>
            <a:ext cx="81213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目标点图像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5900" y="4085326"/>
            <a:ext cx="7907109" cy="274254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文本框 34"/>
          <p:cNvSpPr txBox="1"/>
          <p:nvPr/>
        </p:nvSpPr>
        <p:spPr>
          <a:xfrm>
            <a:off x="1877249" y="2789728"/>
            <a:ext cx="430887" cy="13344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当前时刻观测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35"/>
          <p:cNvSpPr txBox="1"/>
          <p:nvPr/>
        </p:nvSpPr>
        <p:spPr>
          <a:xfrm>
            <a:off x="7224124" y="3177465"/>
            <a:ext cx="430887" cy="712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新观测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7" name="连接符: 肘形 76"/>
          <p:cNvCxnSpPr/>
          <p:nvPr/>
        </p:nvCxnSpPr>
        <p:spPr>
          <a:xfrm rot="16200000" flipV="1">
            <a:off x="4831756" y="1077477"/>
            <a:ext cx="49745" cy="4036900"/>
          </a:xfrm>
          <a:prstGeom prst="bentConnector3">
            <a:avLst>
              <a:gd name="adj1" fmla="val 5595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38"/>
          <p:cNvSpPr txBox="1"/>
          <p:nvPr/>
        </p:nvSpPr>
        <p:spPr>
          <a:xfrm>
            <a:off x="4442107" y="2832253"/>
            <a:ext cx="61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更新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5211942" y="3508216"/>
            <a:ext cx="10845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054" y="2520145"/>
            <a:ext cx="2884884" cy="433785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矩形 80"/>
          <p:cNvSpPr/>
          <p:nvPr/>
        </p:nvSpPr>
        <p:spPr>
          <a:xfrm>
            <a:off x="9144416" y="6074829"/>
            <a:ext cx="1003457" cy="669641"/>
          </a:xfrm>
          <a:prstGeom prst="rect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115145" y="4824626"/>
            <a:ext cx="373340" cy="40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8645312" y="5450297"/>
            <a:ext cx="0" cy="16508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55"/>
          <p:cNvSpPr txBox="1"/>
          <p:nvPr/>
        </p:nvSpPr>
        <p:spPr>
          <a:xfrm>
            <a:off x="8752287" y="4441609"/>
            <a:ext cx="10652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当前位置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56"/>
          <p:cNvSpPr txBox="1"/>
          <p:nvPr/>
        </p:nvSpPr>
        <p:spPr>
          <a:xfrm>
            <a:off x="9473236" y="5708903"/>
            <a:ext cx="83005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目标点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14" y="5064134"/>
            <a:ext cx="824129" cy="82412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0" y="5963546"/>
            <a:ext cx="834240" cy="834240"/>
          </a:xfrm>
          <a:prstGeom prst="rect">
            <a:avLst/>
          </a:prstGeom>
        </p:spPr>
      </p:pic>
      <p:cxnSp>
        <p:nvCxnSpPr>
          <p:cNvPr id="88" name="直接箭头连接符 87"/>
          <p:cNvCxnSpPr/>
          <p:nvPr/>
        </p:nvCxnSpPr>
        <p:spPr>
          <a:xfrm flipV="1">
            <a:off x="3322255" y="3513410"/>
            <a:ext cx="10845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圆角 92"/>
          <p:cNvSpPr/>
          <p:nvPr/>
        </p:nvSpPr>
        <p:spPr>
          <a:xfrm>
            <a:off x="2726309" y="4262132"/>
            <a:ext cx="941774" cy="2466819"/>
          </a:xfrm>
          <a:prstGeom prst="roundRect">
            <a:avLst/>
          </a:prstGeom>
          <a:solidFill>
            <a:srgbClr val="F39A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输入信息融合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4" name="箭头: 右 93"/>
          <p:cNvSpPr/>
          <p:nvPr/>
        </p:nvSpPr>
        <p:spPr>
          <a:xfrm>
            <a:off x="2039288" y="4418955"/>
            <a:ext cx="501500" cy="34234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5" name="箭头: 右 94"/>
          <p:cNvSpPr/>
          <p:nvPr/>
        </p:nvSpPr>
        <p:spPr>
          <a:xfrm>
            <a:off x="3862062" y="5263679"/>
            <a:ext cx="889664" cy="5084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6" name="文本框 22"/>
          <p:cNvSpPr txBox="1"/>
          <p:nvPr/>
        </p:nvSpPr>
        <p:spPr>
          <a:xfrm>
            <a:off x="230079" y="6183837"/>
            <a:ext cx="812132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深度图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灯片编号占位符 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AA44188-3096-49C0-8534-FE6F15E0F67F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</a:fld>
            <a:endParaRPr lang="zh-CN" altLang="en-US" sz="1200" dirty="0">
              <a:solidFill>
                <a:prstClr val="black">
                  <a:tint val="7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cxnSp>
        <p:nvCxnSpPr>
          <p:cNvPr id="98" name="直接箭头连接符 97"/>
          <p:cNvCxnSpPr/>
          <p:nvPr/>
        </p:nvCxnSpPr>
        <p:spPr>
          <a:xfrm>
            <a:off x="9315721" y="5337476"/>
            <a:ext cx="0" cy="633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215900" y="1480288"/>
            <a:ext cx="119761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以减少输入包含的场景特有信息为主要思路，在工作一和工作二的基础上，本工作提出了一种结合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目标检测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深度图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的深度强化学习视觉导航模型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3243744" y="3894179"/>
            <a:ext cx="117457" cy="19271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2348327" y="3894180"/>
            <a:ext cx="108522" cy="19271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右 39"/>
          <p:cNvSpPr/>
          <p:nvPr/>
        </p:nvSpPr>
        <p:spPr>
          <a:xfrm>
            <a:off x="2041432" y="5305024"/>
            <a:ext cx="501500" cy="34234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箭头: 右 40"/>
          <p:cNvSpPr/>
          <p:nvPr/>
        </p:nvSpPr>
        <p:spPr>
          <a:xfrm>
            <a:off x="2032689" y="6215431"/>
            <a:ext cx="501500" cy="34234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文本框 23"/>
          <p:cNvSpPr txBox="1"/>
          <p:nvPr/>
        </p:nvSpPr>
        <p:spPr>
          <a:xfrm>
            <a:off x="3901576" y="4691764"/>
            <a:ext cx="66747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状态表示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箭头: 右 42"/>
          <p:cNvSpPr/>
          <p:nvPr/>
        </p:nvSpPr>
        <p:spPr>
          <a:xfrm>
            <a:off x="6322363" y="5384427"/>
            <a:ext cx="501500" cy="34234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455"/>
            <a:ext cx="2701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输入信息融合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15900" y="1480288"/>
            <a:ext cx="1122289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本模型的输入信息经过融合后作为深度强化学习网络输入</a:t>
            </a:r>
            <a:endParaRPr lang="en-US" altLang="zh-CN" sz="2400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30" y="2127738"/>
            <a:ext cx="10391739" cy="4228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5900" y="973455"/>
            <a:ext cx="2701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输入信息融合</a:t>
            </a:r>
            <a:endParaRPr lang="zh-CN" altLang="en-US" sz="3200" b="1" dirty="0">
              <a:latin typeface="+mj-ea"/>
              <a:ea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A44188-3096-49C0-8534-FE6F15E0F67F}" type="slidenum">
              <a:rPr kumimoji="0" lang="zh-CN" alt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32" name="文本框 35"/>
          <p:cNvSpPr txBox="1"/>
          <p:nvPr/>
        </p:nvSpPr>
        <p:spPr>
          <a:xfrm>
            <a:off x="0" y="62952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参考文献</a:t>
            </a:r>
            <a:endParaRPr lang="zh-CN" altLang="en-US" sz="2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1200" dirty="0">
                <a:sym typeface="+mn-ea"/>
                <a:hlinkClick r:id="rId1"/>
              </a:rPr>
              <a:t>[1] </a:t>
            </a:r>
            <a:r>
              <a:rPr lang="zh-CN" altLang="en-US" sz="1200" dirty="0">
                <a:sym typeface="+mn-ea"/>
                <a:hlinkClick r:id="rId1"/>
              </a:rPr>
              <a:t>Mousavian </a:t>
            </a:r>
            <a:r>
              <a:rPr lang="en-US" altLang="zh-CN" sz="1200" dirty="0">
                <a:sym typeface="+mn-ea"/>
                <a:hlinkClick r:id="rId1"/>
              </a:rPr>
              <a:t>et al. </a:t>
            </a:r>
            <a:r>
              <a:rPr lang="zh-CN" altLang="en-US" sz="1200" dirty="0">
                <a:sym typeface="+mn-ea"/>
                <a:hlinkClick r:id="rId1"/>
              </a:rPr>
              <a:t>Visual Representations for Semantic Target Driven Navigation. 2019 International Conference on Robotics and</a:t>
            </a:r>
            <a:r>
              <a:rPr lang="en-US" altLang="zh-CN" sz="1200" dirty="0">
                <a:sym typeface="+mn-ea"/>
                <a:hlinkClick r:id="rId1"/>
              </a:rPr>
              <a:t> </a:t>
            </a:r>
            <a:r>
              <a:rPr lang="zh-CN" altLang="en-US" sz="1200" dirty="0">
                <a:sym typeface="+mn-ea"/>
                <a:hlinkClick r:id="rId1"/>
              </a:rPr>
              <a:t>Automation (ICRA), 8846-8852.</a:t>
            </a:r>
            <a:endParaRPr lang="zh-CN" altLang="en-US" sz="1200" dirty="0"/>
          </a:p>
        </p:txBody>
      </p:sp>
      <p:sp>
        <p:nvSpPr>
          <p:cNvPr id="7" name="矩形: 圆角 6"/>
          <p:cNvSpPr/>
          <p:nvPr/>
        </p:nvSpPr>
        <p:spPr>
          <a:xfrm>
            <a:off x="2880153" y="4033857"/>
            <a:ext cx="1180292" cy="2322493"/>
          </a:xfrm>
          <a:prstGeom prst="roundRect">
            <a:avLst/>
          </a:prstGeom>
          <a:solidFill>
            <a:srgbClr val="EE85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深度强化学习网络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箭头: 右 8"/>
          <p:cNvSpPr/>
          <p:nvPr/>
        </p:nvSpPr>
        <p:spPr>
          <a:xfrm>
            <a:off x="2066008" y="4891631"/>
            <a:ext cx="627381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61352" y="49412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53" y="4434568"/>
            <a:ext cx="1375793" cy="137579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9574" y="40338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当前时刻观测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4260094" y="4880148"/>
            <a:ext cx="627381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5978770" y="2006077"/>
            <a:ext cx="0" cy="4054806"/>
          </a:xfrm>
          <a:prstGeom prst="line">
            <a:avLst/>
          </a:prstGeom>
          <a:ln w="19050">
            <a:prstDash val="dash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06230" y="1752594"/>
            <a:ext cx="487093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现有的深度强化学习自主导航方法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14836" y="1741263"/>
            <a:ext cx="508781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本工作的深度强化学习自主导航方法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7747" y="2551661"/>
            <a:ext cx="5319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直接以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RGB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观测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作为网络输入，包含场景特有信息过多，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不利于模型泛化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99031" y="2556524"/>
            <a:ext cx="531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网络输入为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深度图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目标检测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的信息融合结果，包含距离信息以及较少的场景特有信息，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有利于模型泛化</a:t>
            </a:r>
            <a:r>
              <a:rPr lang="en-US" altLang="zh-CN" sz="2400" baseline="30000" dirty="0">
                <a:latin typeface="微软雅黑" panose="020B0503020204020204" charset="-122"/>
                <a:ea typeface="微软雅黑" panose="020B0503020204020204" charset="-122"/>
              </a:rPr>
              <a:t>[1]</a:t>
            </a:r>
            <a:endParaRPr lang="zh-CN" altLang="en-US" sz="2400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974089" y="4064405"/>
            <a:ext cx="1180292" cy="2322493"/>
          </a:xfrm>
          <a:prstGeom prst="roundRect">
            <a:avLst/>
          </a:prstGeom>
          <a:solidFill>
            <a:srgbClr val="EE85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深度强化学习网络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箭头: 右 24"/>
          <p:cNvSpPr/>
          <p:nvPr/>
        </p:nvSpPr>
        <p:spPr>
          <a:xfrm>
            <a:off x="8159944" y="4922179"/>
            <a:ext cx="627381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1155288" y="49718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动作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26132" y="4064405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深度图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目标检测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箭头: 右 28"/>
          <p:cNvSpPr/>
          <p:nvPr/>
        </p:nvSpPr>
        <p:spPr>
          <a:xfrm>
            <a:off x="10354030" y="4910696"/>
            <a:ext cx="627381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02" y="4537754"/>
            <a:ext cx="1375793" cy="1375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ZDQ1M2M0NDFlM2ZiZjU2NjAyZTBlNjM0NTE5ZTc1YzcifQ=="/>
</p:tagLst>
</file>

<file path=ppt/theme/theme1.xml><?xml version="1.0" encoding="utf-8"?>
<a:theme xmlns:a="http://schemas.openxmlformats.org/drawingml/2006/main" name="Office 主题">
  <a:themeElements>
    <a:clrScheme name="0-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090E"/>
      </a:accent1>
      <a:accent2>
        <a:srgbClr val="C00000"/>
      </a:accent2>
      <a:accent3>
        <a:srgbClr val="5257BF"/>
      </a:accent3>
      <a:accent4>
        <a:srgbClr val="3032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常用">
      <a:majorFont>
        <a:latin typeface="Garamond"/>
        <a:ea typeface="方正小标宋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0-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090E"/>
      </a:accent1>
      <a:accent2>
        <a:srgbClr val="C00000"/>
      </a:accent2>
      <a:accent3>
        <a:srgbClr val="5257BF"/>
      </a:accent3>
      <a:accent4>
        <a:srgbClr val="3032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常用">
      <a:majorFont>
        <a:latin typeface="Garamond"/>
        <a:ea typeface="方正小标宋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4406</Words>
  <Application>WPS 演示</Application>
  <PresentationFormat>宽屏</PresentationFormat>
  <Paragraphs>684</Paragraphs>
  <Slides>28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微软雅黑 Light</vt:lpstr>
      <vt:lpstr>方正小标宋简体</vt:lpstr>
      <vt:lpstr>微软雅黑</vt:lpstr>
      <vt:lpstr>Calibri</vt:lpstr>
      <vt:lpstr>Arial Unicode MS</vt:lpstr>
      <vt:lpstr>Garamond</vt:lpstr>
      <vt:lpstr>等线</vt:lpstr>
      <vt:lpstr>Times New Roman</vt:lpstr>
      <vt:lpstr>Office 主题</vt:lpstr>
      <vt:lpstr>1_Office 主题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lastModifiedBy>complicated</cp:lastModifiedBy>
  <cp:revision>512</cp:revision>
  <dcterms:created xsi:type="dcterms:W3CDTF">2018-05-06T03:50:00Z</dcterms:created>
  <dcterms:modified xsi:type="dcterms:W3CDTF">2024-08-05T09:17:54Z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1A2D7BE40688448F8509EF93EDB1CE1A</vt:lpwstr>
  </property>
  <property fmtid="{D5CDD505-2E9C-101B-9397-08002B2CF9AE}" pid="3" name="KSOProductBuildVer">
    <vt:lpwstr>2052-12.1.0.17147</vt:lpwstr>
  </property>
</Properties>
</file>